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5" r:id="rId2"/>
    <p:sldId id="272" r:id="rId3"/>
    <p:sldId id="258" r:id="rId4"/>
    <p:sldId id="259" r:id="rId5"/>
    <p:sldId id="260" r:id="rId6"/>
    <p:sldId id="261" r:id="rId7"/>
    <p:sldId id="262" r:id="rId8"/>
    <p:sldId id="263" r:id="rId9"/>
    <p:sldId id="275" r:id="rId10"/>
    <p:sldId id="273" r:id="rId11"/>
    <p:sldId id="274" r:id="rId12"/>
    <p:sldId id="266" r:id="rId13"/>
    <p:sldId id="267" r:id="rId14"/>
    <p:sldId id="287" r:id="rId15"/>
    <p:sldId id="271" r:id="rId16"/>
    <p:sldId id="277" r:id="rId17"/>
    <p:sldId id="270" r:id="rId18"/>
    <p:sldId id="286" r:id="rId19"/>
    <p:sldId id="282" r:id="rId20"/>
    <p:sldId id="283" r:id="rId21"/>
    <p:sldId id="284" r:id="rId22"/>
    <p:sldId id="285"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66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156BE-AC87-446A-B4EF-C09FF390DD84}" type="datetimeFigureOut">
              <a:rPr lang="en-GB" smtClean="0"/>
              <a:pPr/>
              <a:t>09/03/2012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D7D1BB-B3B5-4FDC-8A76-5811B6DB032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0D7D1BB-B3B5-4FDC-8A76-5811B6DB032D}"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FFBB0B-4735-482C-9AD9-C2F773B24AA9}" type="datetimeFigureOut">
              <a:rPr lang="en-GB" smtClean="0"/>
              <a:pPr/>
              <a:t>09/03/2012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97F06-25DE-4C2F-82B3-45A66D0A6F3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FFBB0B-4735-482C-9AD9-C2F773B24AA9}" type="datetimeFigureOut">
              <a:rPr lang="en-GB" smtClean="0"/>
              <a:pPr/>
              <a:t>09/03/2012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97F06-25DE-4C2F-82B3-45A66D0A6F3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FFBB0B-4735-482C-9AD9-C2F773B24AA9}" type="datetimeFigureOut">
              <a:rPr lang="en-GB" smtClean="0"/>
              <a:pPr/>
              <a:t>09/03/2012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97F06-25DE-4C2F-82B3-45A66D0A6F3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FFBB0B-4735-482C-9AD9-C2F773B24AA9}" type="datetimeFigureOut">
              <a:rPr lang="en-GB" smtClean="0"/>
              <a:pPr/>
              <a:t>09/03/2012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97F06-25DE-4C2F-82B3-45A66D0A6F3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FBB0B-4735-482C-9AD9-C2F773B24AA9}" type="datetimeFigureOut">
              <a:rPr lang="en-GB" smtClean="0"/>
              <a:pPr/>
              <a:t>09/03/2012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97F06-25DE-4C2F-82B3-45A66D0A6F3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FFBB0B-4735-482C-9AD9-C2F773B24AA9}" type="datetimeFigureOut">
              <a:rPr lang="en-GB" smtClean="0"/>
              <a:pPr/>
              <a:t>09/03/2012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97F06-25DE-4C2F-82B3-45A66D0A6F3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FFBB0B-4735-482C-9AD9-C2F773B24AA9}" type="datetimeFigureOut">
              <a:rPr lang="en-GB" smtClean="0"/>
              <a:pPr/>
              <a:t>09/03/2012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B97F06-25DE-4C2F-82B3-45A66D0A6F3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FFBB0B-4735-482C-9AD9-C2F773B24AA9}" type="datetimeFigureOut">
              <a:rPr lang="en-GB" smtClean="0"/>
              <a:pPr/>
              <a:t>09/03/2012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B97F06-25DE-4C2F-82B3-45A66D0A6F3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FBB0B-4735-482C-9AD9-C2F773B24AA9}" type="datetimeFigureOut">
              <a:rPr lang="en-GB" smtClean="0"/>
              <a:pPr/>
              <a:t>09/03/2012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B97F06-25DE-4C2F-82B3-45A66D0A6F3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FBB0B-4735-482C-9AD9-C2F773B24AA9}" type="datetimeFigureOut">
              <a:rPr lang="en-GB" smtClean="0"/>
              <a:pPr/>
              <a:t>09/03/2012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97F06-25DE-4C2F-82B3-45A66D0A6F3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FBB0B-4735-482C-9AD9-C2F773B24AA9}" type="datetimeFigureOut">
              <a:rPr lang="en-GB" smtClean="0"/>
              <a:pPr/>
              <a:t>09/03/2012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97F06-25DE-4C2F-82B3-45A66D0A6F3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FBB0B-4735-482C-9AD9-C2F773B24AA9}" type="datetimeFigureOut">
              <a:rPr lang="en-GB" smtClean="0"/>
              <a:pPr/>
              <a:t>09/03/2012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97F06-25DE-4C2F-82B3-45A66D0A6F3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1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4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4gls.ac.uk/"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emf"/><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71.emf"/><Relationship Id="rId7" Type="http://schemas.openxmlformats.org/officeDocument/2006/relationships/image" Target="../media/image75.emf"/><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jpeg"/><Relationship Id="rId1" Type="http://schemas.openxmlformats.org/officeDocument/2006/relationships/slideLayout" Target="../slideLayouts/slideLayout2.xml"/><Relationship Id="rId5" Type="http://schemas.openxmlformats.org/officeDocument/2006/relationships/image" Target="../media/image86.gif"/><Relationship Id="rId4" Type="http://schemas.openxmlformats.org/officeDocument/2006/relationships/image" Target="../media/image85.jpeg"/></Relationships>
</file>

<file path=ppt/slides/_rels/slide2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gif"/><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gif"/><Relationship Id="rId11" Type="http://schemas.openxmlformats.org/officeDocument/2006/relationships/image" Target="../media/image25.gif"/><Relationship Id="rId5" Type="http://schemas.openxmlformats.org/officeDocument/2006/relationships/image" Target="../media/image19.jpeg"/><Relationship Id="rId10" Type="http://schemas.openxmlformats.org/officeDocument/2006/relationships/image" Target="../media/image24.gif"/><Relationship Id="rId4" Type="http://schemas.openxmlformats.org/officeDocument/2006/relationships/image" Target="../media/image18.jpeg"/><Relationship Id="rId9" Type="http://schemas.openxmlformats.org/officeDocument/2006/relationships/image" Target="../media/image23.gif"/></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gif"/><Relationship Id="rId4" Type="http://schemas.openxmlformats.org/officeDocument/2006/relationships/image" Target="../media/image28.pn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12776"/>
            <a:ext cx="7772400" cy="1470025"/>
          </a:xfrm>
        </p:spPr>
        <p:txBody>
          <a:bodyPr/>
          <a:lstStyle/>
          <a:p>
            <a:r>
              <a:rPr lang="en-GB" dirty="0" smtClean="0"/>
              <a:t>ERL Sessions</a:t>
            </a:r>
            <a:endParaRPr lang="en-GB" dirty="0"/>
          </a:p>
        </p:txBody>
      </p:sp>
      <p:sp>
        <p:nvSpPr>
          <p:cNvPr id="4" name="Subtitle 3"/>
          <p:cNvSpPr>
            <a:spLocks noGrp="1"/>
          </p:cNvSpPr>
          <p:nvPr>
            <p:ph type="subTitle" idx="1"/>
          </p:nvPr>
        </p:nvSpPr>
        <p:spPr>
          <a:xfrm>
            <a:off x="1547664" y="2924944"/>
            <a:ext cx="6400800" cy="3456384"/>
          </a:xfrm>
        </p:spPr>
        <p:txBody>
          <a:bodyPr>
            <a:normAutofit/>
          </a:bodyPr>
          <a:lstStyle/>
          <a:p>
            <a:r>
              <a:rPr lang="en-GB" b="1" dirty="0" smtClean="0">
                <a:solidFill>
                  <a:srgbClr val="FF0000"/>
                </a:solidFill>
              </a:rPr>
              <a:t>Bettina Kuske and Susan Smith</a:t>
            </a:r>
          </a:p>
          <a:p>
            <a:r>
              <a:rPr lang="en-GB" b="1" dirty="0" smtClean="0">
                <a:solidFill>
                  <a:srgbClr val="FF0000"/>
                </a:solidFill>
              </a:rPr>
              <a:t>+</a:t>
            </a:r>
          </a:p>
          <a:p>
            <a:r>
              <a:rPr lang="en-GB" b="1" dirty="0" smtClean="0">
                <a:solidFill>
                  <a:srgbClr val="FF0000"/>
                </a:solidFill>
              </a:rPr>
              <a:t>Joint Session Convenors</a:t>
            </a:r>
          </a:p>
          <a:p>
            <a:r>
              <a:rPr lang="en-GB" b="1" dirty="0" smtClean="0">
                <a:solidFill>
                  <a:srgbClr val="FF0000"/>
                </a:solidFill>
              </a:rPr>
              <a:t>+</a:t>
            </a:r>
          </a:p>
          <a:p>
            <a:r>
              <a:rPr lang="en-GB" b="1" dirty="0" smtClean="0">
                <a:solidFill>
                  <a:srgbClr val="FF0000"/>
                </a:solidFill>
              </a:rPr>
              <a:t>Contributing Speakers</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516356" y="1700808"/>
            <a:ext cx="4137831" cy="1800200"/>
          </a:xfrm>
          <a:prstGeom prst="rect">
            <a:avLst/>
          </a:prstGeom>
          <a:noFill/>
          <a:ln w="9525">
            <a:noFill/>
            <a:miter lim="800000"/>
            <a:headEnd/>
            <a:tailEnd/>
          </a:ln>
        </p:spPr>
      </p:pic>
      <p:sp>
        <p:nvSpPr>
          <p:cNvPr id="6" name="テキスト ボックス 23"/>
          <p:cNvSpPr txBox="1"/>
          <p:nvPr/>
        </p:nvSpPr>
        <p:spPr>
          <a:xfrm>
            <a:off x="395536" y="3441774"/>
            <a:ext cx="5193327" cy="830997"/>
          </a:xfrm>
          <a:prstGeom prst="rect">
            <a:avLst/>
          </a:prstGeom>
          <a:noFill/>
        </p:spPr>
        <p:txBody>
          <a:bodyPr wrap="square" rtlCol="0">
            <a:spAutoFit/>
          </a:bodyPr>
          <a:lstStyle/>
          <a:p>
            <a:r>
              <a:rPr kumimoji="1" lang="en-US" altLang="ja-JP" sz="1600" dirty="0" smtClean="0"/>
              <a:t>CSR is reflected at a </a:t>
            </a:r>
            <a:r>
              <a:rPr lang="en-US" altLang="ja-JP" sz="1600" dirty="0" smtClean="0"/>
              <a:t>mirror and </a:t>
            </a:r>
          </a:p>
          <a:p>
            <a:r>
              <a:rPr lang="en-US" altLang="ja-JP" sz="1600" dirty="0" smtClean="0"/>
              <a:t>collides with the following electron bunch.</a:t>
            </a:r>
          </a:p>
          <a:p>
            <a:r>
              <a:rPr lang="en-US" altLang="ja-JP" sz="1600" dirty="0"/>
              <a:t>M. </a:t>
            </a:r>
            <a:r>
              <a:rPr lang="en-US" altLang="ja-JP" sz="1600" dirty="0" smtClean="0"/>
              <a:t>Shimada, R</a:t>
            </a:r>
            <a:r>
              <a:rPr lang="en-US" altLang="ja-JP" sz="1600" dirty="0"/>
              <a:t>. </a:t>
            </a:r>
            <a:r>
              <a:rPr lang="en-US" altLang="ja-JP" sz="1600" dirty="0" err="1"/>
              <a:t>Hajima</a:t>
            </a:r>
            <a:r>
              <a:rPr lang="en-US" altLang="ja-JP" sz="1600" dirty="0"/>
              <a:t>, PRSTAB  </a:t>
            </a:r>
            <a:r>
              <a:rPr lang="en-US" altLang="ja-JP" sz="1600" b="1" dirty="0"/>
              <a:t>13, </a:t>
            </a:r>
            <a:r>
              <a:rPr lang="en-US" altLang="ja-JP" sz="1600" dirty="0" smtClean="0"/>
              <a:t>100701, 2010 </a:t>
            </a:r>
            <a:endParaRPr kumimoji="1" lang="ja-JP" altLang="en-US" sz="1600" dirty="0"/>
          </a:p>
        </p:txBody>
      </p:sp>
      <p:sp>
        <p:nvSpPr>
          <p:cNvPr id="7" name="タイトル 1"/>
          <p:cNvSpPr txBox="1">
            <a:spLocks/>
          </p:cNvSpPr>
          <p:nvPr/>
        </p:nvSpPr>
        <p:spPr>
          <a:xfrm>
            <a:off x="395536" y="188639"/>
            <a:ext cx="8640960" cy="864097"/>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de-DE" altLang="ja-JP" sz="9600" dirty="0" err="1" smtClean="0">
                <a:solidFill>
                  <a:srgbClr val="FF0000"/>
                </a:solidFill>
                <a:latin typeface="+mn-lt"/>
                <a:ea typeface="ＭＳ Ｐゴシック" pitchFamily="50" charset="-128"/>
                <a:cs typeface="Arial" pitchFamily="34" charset="0"/>
              </a:rPr>
              <a:t>Miho</a:t>
            </a:r>
            <a:r>
              <a:rPr kumimoji="1" lang="de-DE" altLang="ja-JP" sz="9600" dirty="0" smtClean="0">
                <a:solidFill>
                  <a:srgbClr val="FF0000"/>
                </a:solidFill>
                <a:latin typeface="+mn-lt"/>
                <a:ea typeface="ＭＳ Ｐゴシック" pitchFamily="50" charset="-128"/>
                <a:cs typeface="Arial" pitchFamily="34" charset="0"/>
              </a:rPr>
              <a:t> </a:t>
            </a:r>
            <a:r>
              <a:rPr kumimoji="1" lang="de-DE" altLang="ja-JP" sz="9600" dirty="0" err="1" smtClean="0">
                <a:solidFill>
                  <a:srgbClr val="FF0000"/>
                </a:solidFill>
                <a:latin typeface="+mn-lt"/>
                <a:ea typeface="ＭＳ Ｐゴシック" pitchFamily="50" charset="-128"/>
                <a:cs typeface="Arial" pitchFamily="34" charset="0"/>
              </a:rPr>
              <a:t>Shimada</a:t>
            </a:r>
            <a:r>
              <a:rPr kumimoji="1" lang="de-DE" altLang="ja-JP" sz="9600" dirty="0" smtClean="0">
                <a:solidFill>
                  <a:srgbClr val="FF0000"/>
                </a:solidFill>
                <a:latin typeface="+mn-lt"/>
                <a:ea typeface="ＭＳ Ｐゴシック" pitchFamily="50" charset="-128"/>
                <a:cs typeface="Arial" pitchFamily="34" charset="0"/>
              </a:rPr>
              <a:t>: </a:t>
            </a:r>
            <a:r>
              <a:rPr lang="en-US" altLang="ja-JP" sz="9600" dirty="0" smtClean="0">
                <a:latin typeface="+mn-lt"/>
                <a:ea typeface="ＭＳ Ｐゴシック" pitchFamily="50" charset="-128"/>
                <a:cs typeface="Arial" pitchFamily="34" charset="0"/>
              </a:rPr>
              <a:t>Inverse Compton scattering of CSR</a:t>
            </a:r>
            <a:r>
              <a:rPr kumimoji="1" lang="ja-JP" altLang="en-US" sz="9600" dirty="0" smtClean="0">
                <a:latin typeface="+mn-lt"/>
                <a:ea typeface="ＭＳ Ｐゴシック" pitchFamily="50" charset="-128"/>
                <a:cs typeface="Arial" pitchFamily="34" charset="0"/>
              </a:rPr>
              <a:t>（</a:t>
            </a:r>
            <a:r>
              <a:rPr kumimoji="1" lang="en-US" altLang="ja-JP" sz="9600" dirty="0" smtClean="0">
                <a:latin typeface="+mn-lt"/>
                <a:ea typeface="ＭＳ Ｐゴシック" pitchFamily="50" charset="-128"/>
                <a:cs typeface="Arial" pitchFamily="34" charset="0"/>
              </a:rPr>
              <a:t>CSR-ICS</a:t>
            </a:r>
            <a:r>
              <a:rPr kumimoji="1" lang="ja-JP" altLang="en-US" sz="9600" dirty="0" smtClean="0">
                <a:latin typeface="+mn-lt"/>
                <a:ea typeface="ＭＳ Ｐゴシック" pitchFamily="50" charset="-128"/>
                <a:cs typeface="Arial" pitchFamily="34" charset="0"/>
              </a:rPr>
              <a:t>）</a:t>
            </a:r>
            <a:r>
              <a:rPr kumimoji="1" lang="en-US" altLang="ja-JP" sz="3200" dirty="0" smtClean="0">
                <a:latin typeface="Arial" pitchFamily="34" charset="0"/>
                <a:ea typeface="ＭＳ Ｐゴシック" pitchFamily="50" charset="-128"/>
                <a:cs typeface="Arial" pitchFamily="34" charset="0"/>
              </a:rPr>
              <a:t>  </a:t>
            </a:r>
            <a:endParaRPr kumimoji="1" lang="ja-JP" altLang="en-US" sz="3200" dirty="0">
              <a:latin typeface="Arial" pitchFamily="34" charset="0"/>
              <a:ea typeface="ＭＳ Ｐゴシック" pitchFamily="50" charset="-128"/>
              <a:cs typeface="Arial" pitchFamily="34" charset="0"/>
            </a:endParaRPr>
          </a:p>
        </p:txBody>
      </p:sp>
      <p:sp>
        <p:nvSpPr>
          <p:cNvPr id="11" name="コンテンツ プレースホルダ 2"/>
          <p:cNvSpPr txBox="1">
            <a:spLocks/>
          </p:cNvSpPr>
          <p:nvPr/>
        </p:nvSpPr>
        <p:spPr>
          <a:xfrm>
            <a:off x="4579019" y="1052736"/>
            <a:ext cx="4313461" cy="1008112"/>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US" altLang="ja-JP" sz="4500" dirty="0" smtClean="0">
                <a:cs typeface="Arial" pitchFamily="34" charset="0"/>
              </a:rPr>
              <a:t>Optical cavity : </a:t>
            </a:r>
            <a:r>
              <a:rPr lang="en-US" altLang="ja-JP" sz="4500" b="1" dirty="0" smtClean="0">
                <a:solidFill>
                  <a:srgbClr val="C00000"/>
                </a:solidFill>
                <a:cs typeface="Arial" pitchFamily="34" charset="0"/>
              </a:rPr>
              <a:t>Narrow bandwidth</a:t>
            </a:r>
            <a:r>
              <a:rPr lang="en-US" altLang="ja-JP" sz="4500" dirty="0" smtClean="0">
                <a:cs typeface="Arial" pitchFamily="34" charset="0"/>
              </a:rPr>
              <a:t>.</a:t>
            </a:r>
            <a:r>
              <a:rPr lang="ja-JP" altLang="en-US" sz="4500" dirty="0" smtClean="0">
                <a:cs typeface="Arial" pitchFamily="34" charset="0"/>
              </a:rPr>
              <a:t> </a:t>
            </a:r>
            <a:r>
              <a:rPr lang="en-US" altLang="ja-JP" sz="4500" dirty="0" smtClean="0">
                <a:cs typeface="Arial" pitchFamily="34" charset="0"/>
              </a:rPr>
              <a:t>Power amplification by pulse stacking: almost </a:t>
            </a:r>
            <a:r>
              <a:rPr lang="en-US" altLang="ja-JP" sz="4500" b="1" dirty="0" smtClean="0">
                <a:solidFill>
                  <a:srgbClr val="C00000"/>
                </a:solidFill>
                <a:cs typeface="Arial" pitchFamily="34" charset="0"/>
              </a:rPr>
              <a:t>1000 times</a:t>
            </a:r>
            <a:r>
              <a:rPr lang="en-US" altLang="ja-JP" sz="4500" dirty="0" smtClean="0">
                <a:cs typeface="Arial" pitchFamily="34" charset="0"/>
              </a:rPr>
              <a:t>. </a:t>
            </a:r>
          </a:p>
          <a:p>
            <a:pPr lvl="1" algn="l"/>
            <a:endParaRPr lang="en-US" altLang="ja-JP" sz="4000" dirty="0" smtClean="0">
              <a:cs typeface="Arial" pitchFamily="34" charset="0"/>
            </a:endParaRPr>
          </a:p>
          <a:p>
            <a:pPr lvl="1" algn="l"/>
            <a:endParaRPr kumimoji="1" lang="en-US" altLang="ja-JP" dirty="0" smtClean="0"/>
          </a:p>
          <a:p>
            <a:endParaRPr lang="en-US" altLang="ja-JP" dirty="0" smtClean="0"/>
          </a:p>
        </p:txBody>
      </p:sp>
      <p:pic>
        <p:nvPicPr>
          <p:cNvPr id="12" name="Picture 5"/>
          <p:cNvPicPr>
            <a:picLocks noChangeAspect="1" noChangeArrowheads="1"/>
          </p:cNvPicPr>
          <p:nvPr/>
        </p:nvPicPr>
        <p:blipFill>
          <a:blip r:embed="rId3" cstate="print"/>
          <a:srcRect/>
          <a:stretch>
            <a:fillRect/>
          </a:stretch>
        </p:blipFill>
        <p:spPr bwMode="auto">
          <a:xfrm>
            <a:off x="5238419" y="2204864"/>
            <a:ext cx="3635713" cy="1213176"/>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a:stretch>
            <a:fillRect/>
          </a:stretch>
        </p:blipFill>
        <p:spPr bwMode="auto">
          <a:xfrm>
            <a:off x="5238419" y="3356992"/>
            <a:ext cx="3491462" cy="1175679"/>
          </a:xfrm>
          <a:prstGeom prst="rect">
            <a:avLst/>
          </a:prstGeom>
          <a:noFill/>
          <a:ln w="9525">
            <a:noFill/>
            <a:miter lim="800000"/>
            <a:headEnd/>
            <a:tailEnd/>
          </a:ln>
        </p:spPr>
      </p:pic>
      <p:sp>
        <p:nvSpPr>
          <p:cNvPr id="3" name="Rechteck 2"/>
          <p:cNvSpPr/>
          <p:nvPr/>
        </p:nvSpPr>
        <p:spPr>
          <a:xfrm>
            <a:off x="-108520" y="1052736"/>
            <a:ext cx="4158208" cy="646331"/>
          </a:xfrm>
          <a:prstGeom prst="rect">
            <a:avLst/>
          </a:prstGeom>
        </p:spPr>
        <p:txBody>
          <a:bodyPr wrap="square">
            <a:spAutoFit/>
          </a:bodyPr>
          <a:lstStyle/>
          <a:p>
            <a:pPr lvl="1"/>
            <a:r>
              <a:rPr lang="en-US" altLang="ja-JP" dirty="0">
                <a:cs typeface="Arial" pitchFamily="34" charset="0"/>
              </a:rPr>
              <a:t>Magic mirror : </a:t>
            </a:r>
            <a:r>
              <a:rPr lang="en-US" altLang="ja-JP" b="1" dirty="0">
                <a:solidFill>
                  <a:srgbClr val="C00000"/>
                </a:solidFill>
                <a:cs typeface="Arial" pitchFamily="34" charset="0"/>
              </a:rPr>
              <a:t>White light with pulse duration of 100 </a:t>
            </a:r>
            <a:r>
              <a:rPr lang="en-US" altLang="ja-JP" b="1" dirty="0" err="1">
                <a:solidFill>
                  <a:srgbClr val="C00000"/>
                </a:solidFill>
                <a:cs typeface="Arial" pitchFamily="34" charset="0"/>
              </a:rPr>
              <a:t>fs</a:t>
            </a:r>
            <a:r>
              <a:rPr lang="en-US" altLang="ja-JP" dirty="0">
                <a:cs typeface="Arial" pitchFamily="34" charset="0"/>
              </a:rPr>
              <a:t>. </a:t>
            </a:r>
          </a:p>
        </p:txBody>
      </p:sp>
      <p:pic>
        <p:nvPicPr>
          <p:cNvPr id="16" name="Picture 2"/>
          <p:cNvPicPr>
            <a:picLocks noChangeAspect="1" noChangeArrowheads="1"/>
          </p:cNvPicPr>
          <p:nvPr/>
        </p:nvPicPr>
        <p:blipFill>
          <a:blip r:embed="rId5" cstate="print"/>
          <a:srcRect/>
          <a:stretch>
            <a:fillRect/>
          </a:stretch>
        </p:blipFill>
        <p:spPr bwMode="auto">
          <a:xfrm>
            <a:off x="251520" y="4581128"/>
            <a:ext cx="8654999" cy="2232248"/>
          </a:xfrm>
          <a:prstGeom prst="rect">
            <a:avLst/>
          </a:prstGeom>
          <a:noFill/>
          <a:ln w="9525">
            <a:noFill/>
            <a:miter lim="800000"/>
            <a:headEnd/>
            <a:tailEnd/>
          </a:ln>
        </p:spPr>
      </p:pic>
    </p:spTree>
    <p:extLst>
      <p:ext uri="{BB962C8B-B14F-4D97-AF65-F5344CB8AC3E}">
        <p14:creationId xmlns="" xmlns:p14="http://schemas.microsoft.com/office/powerpoint/2010/main" val="24419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95536" y="-99392"/>
            <a:ext cx="8640960" cy="8640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de-DE" altLang="ja-JP" sz="2800" dirty="0" smtClean="0">
                <a:solidFill>
                  <a:srgbClr val="FF0000"/>
                </a:solidFill>
                <a:latin typeface="+mn-lt"/>
                <a:ea typeface="ＭＳ Ｐゴシック" pitchFamily="50" charset="-128"/>
                <a:cs typeface="Arial" pitchFamily="34" charset="0"/>
              </a:rPr>
              <a:t>Hiroshi </a:t>
            </a:r>
            <a:r>
              <a:rPr kumimoji="1" lang="de-DE" altLang="ja-JP" sz="2800" dirty="0" err="1" smtClean="0">
                <a:solidFill>
                  <a:srgbClr val="FF0000"/>
                </a:solidFill>
                <a:latin typeface="+mn-lt"/>
                <a:ea typeface="ＭＳ Ｐゴシック" pitchFamily="50" charset="-128"/>
                <a:cs typeface="Arial" pitchFamily="34" charset="0"/>
              </a:rPr>
              <a:t>Sakai</a:t>
            </a:r>
            <a:r>
              <a:rPr kumimoji="1" lang="de-DE" altLang="ja-JP" sz="2800" dirty="0" smtClean="0">
                <a:solidFill>
                  <a:srgbClr val="FF0000"/>
                </a:solidFill>
                <a:latin typeface="+mn-lt"/>
                <a:ea typeface="ＭＳ Ｐゴシック" pitchFamily="50" charset="-128"/>
                <a:cs typeface="Arial" pitchFamily="34" charset="0"/>
              </a:rPr>
              <a:t>: </a:t>
            </a:r>
            <a:r>
              <a:rPr lang="en-US" altLang="ja-JP" sz="2800" dirty="0"/>
              <a:t>ERL </a:t>
            </a:r>
            <a:r>
              <a:rPr lang="en-US" altLang="ja-JP" sz="2800" dirty="0" err="1"/>
              <a:t>Cr</a:t>
            </a:r>
            <a:r>
              <a:rPr lang="en-US" altLang="ja-JP" sz="2800" dirty="0" err="1">
                <a:latin typeface="+mn-lt"/>
              </a:rPr>
              <a:t>y</a:t>
            </a:r>
            <a:r>
              <a:rPr lang="en-US" altLang="ja-JP" sz="2800" dirty="0" err="1"/>
              <a:t>omodule</a:t>
            </a:r>
            <a:r>
              <a:rPr lang="en-US" altLang="ja-JP" sz="2800" dirty="0"/>
              <a:t> Development</a:t>
            </a:r>
            <a:r>
              <a:rPr lang="ja-JP" altLang="en-US" sz="2800" dirty="0"/>
              <a:t> </a:t>
            </a:r>
            <a:r>
              <a:rPr lang="en-US" altLang="ja-JP" sz="2800" dirty="0"/>
              <a:t>in </a:t>
            </a:r>
            <a:r>
              <a:rPr lang="en-US" altLang="ja-JP" sz="2800" dirty="0" smtClean="0"/>
              <a:t>Japan</a:t>
            </a:r>
            <a:endParaRPr kumimoji="1" lang="ja-JP" altLang="en-US" sz="2800" dirty="0">
              <a:latin typeface="Arial" pitchFamily="34" charset="0"/>
              <a:ea typeface="ＭＳ Ｐゴシック" pitchFamily="50" charset="-128"/>
              <a:cs typeface="Arial" pitchFamily="34" charset="0"/>
            </a:endParaRPr>
          </a:p>
        </p:txBody>
      </p:sp>
      <p:sp>
        <p:nvSpPr>
          <p:cNvPr id="7" name="Text Box 19"/>
          <p:cNvSpPr txBox="1">
            <a:spLocks noChangeArrowheads="1"/>
          </p:cNvSpPr>
          <p:nvPr/>
        </p:nvSpPr>
        <p:spPr bwMode="auto">
          <a:xfrm>
            <a:off x="35496" y="579165"/>
            <a:ext cx="4032448" cy="17697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spcBef>
                <a:spcPct val="30000"/>
              </a:spcBef>
            </a:pPr>
            <a:r>
              <a:rPr lang="en-US" altLang="ja-JP" sz="1600" b="1" dirty="0" smtClean="0">
                <a:solidFill>
                  <a:srgbClr val="FF0000"/>
                </a:solidFill>
                <a:latin typeface="Verdana" pitchFamily="34" charset="0"/>
              </a:rPr>
              <a:t>INJECTOR</a:t>
            </a:r>
          </a:p>
          <a:p>
            <a:pPr eaLnBrk="1" hangingPunct="1">
              <a:spcBef>
                <a:spcPct val="30000"/>
              </a:spcBef>
            </a:pPr>
            <a:r>
              <a:rPr lang="en-US" altLang="ja-JP" sz="1400" b="1" dirty="0" smtClean="0">
                <a:solidFill>
                  <a:schemeClr val="tx2"/>
                </a:solidFill>
                <a:latin typeface="Verdana" pitchFamily="34" charset="0"/>
              </a:rPr>
              <a:t>Frequency </a:t>
            </a:r>
            <a:r>
              <a:rPr lang="en-US" altLang="ja-JP" sz="1400" b="1" dirty="0">
                <a:solidFill>
                  <a:schemeClr val="tx2"/>
                </a:solidFill>
                <a:latin typeface="Verdana" pitchFamily="34" charset="0"/>
              </a:rPr>
              <a:t>:      1.3 GHz</a:t>
            </a:r>
          </a:p>
          <a:p>
            <a:pPr eaLnBrk="1" hangingPunct="1">
              <a:spcBef>
                <a:spcPct val="30000"/>
              </a:spcBef>
            </a:pPr>
            <a:r>
              <a:rPr lang="en-US" altLang="ja-JP" sz="1400" b="1" dirty="0">
                <a:solidFill>
                  <a:schemeClr val="tx2"/>
                </a:solidFill>
                <a:latin typeface="Verdana" pitchFamily="34" charset="0"/>
              </a:rPr>
              <a:t>Input power :  </a:t>
            </a:r>
            <a:r>
              <a:rPr lang="en-US" altLang="ja-JP" sz="1400" b="1" u="sng" dirty="0">
                <a:solidFill>
                  <a:schemeClr val="tx2"/>
                </a:solidFill>
                <a:latin typeface="Verdana" pitchFamily="34" charset="0"/>
              </a:rPr>
              <a:t>170 kW CW /</a:t>
            </a:r>
            <a:r>
              <a:rPr lang="en-US" altLang="ja-JP" sz="1400" b="1" u="sng" dirty="0" smtClean="0">
                <a:solidFill>
                  <a:schemeClr val="tx2"/>
                </a:solidFill>
                <a:latin typeface="Verdana" pitchFamily="34" charset="0"/>
              </a:rPr>
              <a:t>coupler</a:t>
            </a:r>
            <a:endParaRPr lang="en-US" altLang="ja-JP" sz="1400" b="1" baseline="50000" dirty="0">
              <a:solidFill>
                <a:schemeClr val="tx2"/>
              </a:solidFill>
              <a:latin typeface="Verdana" pitchFamily="34" charset="0"/>
            </a:endParaRPr>
          </a:p>
          <a:p>
            <a:pPr eaLnBrk="1" hangingPunct="1">
              <a:spcBef>
                <a:spcPct val="30000"/>
              </a:spcBef>
            </a:pPr>
            <a:r>
              <a:rPr lang="en-US" altLang="ja-JP" sz="1400" b="1" dirty="0">
                <a:solidFill>
                  <a:schemeClr val="tx2"/>
                </a:solidFill>
                <a:latin typeface="Verdana" pitchFamily="34" charset="0"/>
              </a:rPr>
              <a:t>Gradient: </a:t>
            </a:r>
            <a:r>
              <a:rPr lang="en-US" altLang="ja-JP" sz="1400" b="1" dirty="0" smtClean="0">
                <a:solidFill>
                  <a:schemeClr val="tx2"/>
                </a:solidFill>
                <a:latin typeface="Verdana" pitchFamily="34" charset="0"/>
              </a:rPr>
              <a:t>         15MV/m</a:t>
            </a:r>
            <a:endParaRPr lang="en-US" altLang="ja-JP" sz="1400" b="1" dirty="0">
              <a:solidFill>
                <a:schemeClr val="tx2"/>
              </a:solidFill>
              <a:latin typeface="Verdana" pitchFamily="34" charset="0"/>
            </a:endParaRPr>
          </a:p>
          <a:p>
            <a:pPr eaLnBrk="1" hangingPunct="1">
              <a:spcBef>
                <a:spcPct val="30000"/>
              </a:spcBef>
            </a:pPr>
            <a:r>
              <a:rPr lang="en-US" altLang="ja-JP" sz="1400" b="1" dirty="0">
                <a:solidFill>
                  <a:schemeClr val="tx2"/>
                </a:solidFill>
                <a:latin typeface="Verdana" pitchFamily="34" charset="0"/>
              </a:rPr>
              <a:t>Q0: </a:t>
            </a:r>
            <a:r>
              <a:rPr lang="en-US" altLang="ja-JP" sz="1400" b="1" dirty="0" smtClean="0">
                <a:solidFill>
                  <a:schemeClr val="tx2"/>
                </a:solidFill>
                <a:latin typeface="Verdana" pitchFamily="34" charset="0"/>
              </a:rPr>
              <a:t>                  &gt;</a:t>
            </a:r>
            <a:r>
              <a:rPr lang="en-US" altLang="ja-JP" sz="1400" b="1" dirty="0">
                <a:solidFill>
                  <a:schemeClr val="tx2"/>
                </a:solidFill>
                <a:latin typeface="Verdana" pitchFamily="34" charset="0"/>
              </a:rPr>
              <a:t>1*10^10</a:t>
            </a:r>
          </a:p>
          <a:p>
            <a:pPr eaLnBrk="1" hangingPunct="1">
              <a:spcBef>
                <a:spcPct val="30000"/>
              </a:spcBef>
            </a:pPr>
            <a:r>
              <a:rPr lang="en-US" altLang="ja-JP" sz="1400" b="1" dirty="0">
                <a:solidFill>
                  <a:schemeClr val="tx2"/>
                </a:solidFill>
                <a:latin typeface="Verdana" pitchFamily="34" charset="0"/>
              </a:rPr>
              <a:t>Beam current: 100mA</a:t>
            </a:r>
            <a:r>
              <a:rPr lang="ja-JP" altLang="en-US" sz="1400" b="1" dirty="0">
                <a:solidFill>
                  <a:schemeClr val="tx2"/>
                </a:solidFill>
                <a:latin typeface="Verdana" pitchFamily="34" charset="0"/>
              </a:rPr>
              <a:t>　</a:t>
            </a:r>
            <a:r>
              <a:rPr lang="en-US" altLang="ja-JP" sz="1400" b="1" dirty="0">
                <a:solidFill>
                  <a:schemeClr val="tx2"/>
                </a:solidFill>
                <a:latin typeface="Verdana" pitchFamily="34" charset="0"/>
              </a:rPr>
              <a:t>(</a:t>
            </a:r>
            <a:r>
              <a:rPr lang="en-US" altLang="ja-JP" sz="1400" b="1" dirty="0" smtClean="0">
                <a:solidFill>
                  <a:schemeClr val="tx2"/>
                </a:solidFill>
                <a:latin typeface="Verdana" pitchFamily="34" charset="0"/>
              </a:rPr>
              <a:t>initial </a:t>
            </a:r>
            <a:r>
              <a:rPr lang="en-US" altLang="ja-JP" sz="1400" b="1" dirty="0">
                <a:solidFill>
                  <a:schemeClr val="tx2"/>
                </a:solidFill>
                <a:latin typeface="Verdana" pitchFamily="34" charset="0"/>
              </a:rPr>
              <a:t>10mA)</a:t>
            </a:r>
          </a:p>
        </p:txBody>
      </p:sp>
      <p:sp>
        <p:nvSpPr>
          <p:cNvPr id="8" name="テキスト ボックス 7"/>
          <p:cNvSpPr txBox="1">
            <a:spLocks noChangeArrowheads="1"/>
          </p:cNvSpPr>
          <p:nvPr/>
        </p:nvSpPr>
        <p:spPr bwMode="auto">
          <a:xfrm>
            <a:off x="35496" y="2423790"/>
            <a:ext cx="4314622" cy="1077218"/>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1600" dirty="0">
                <a:solidFill>
                  <a:srgbClr val="FF0000"/>
                </a:solidFill>
              </a:rPr>
              <a:t>All 3 cavities satisfied the </a:t>
            </a:r>
            <a:r>
              <a:rPr lang="en-US" altLang="ja-JP" sz="1600" dirty="0" err="1" smtClean="0">
                <a:solidFill>
                  <a:srgbClr val="FF0000"/>
                </a:solidFill>
              </a:rPr>
              <a:t>cERL</a:t>
            </a:r>
            <a:r>
              <a:rPr lang="en-US" altLang="ja-JP" sz="1600" dirty="0">
                <a:solidFill>
                  <a:srgbClr val="FF0000"/>
                </a:solidFill>
              </a:rPr>
              <a:t> </a:t>
            </a:r>
            <a:r>
              <a:rPr lang="en-US" altLang="ja-JP" sz="1600" dirty="0" smtClean="0">
                <a:solidFill>
                  <a:srgbClr val="FF0000"/>
                </a:solidFill>
              </a:rPr>
              <a:t>requirements </a:t>
            </a:r>
            <a:r>
              <a:rPr lang="en-US" altLang="ja-JP" sz="1600" dirty="0">
                <a:solidFill>
                  <a:srgbClr val="FF0000"/>
                </a:solidFill>
              </a:rPr>
              <a:t>with improved HOM couplers</a:t>
            </a:r>
            <a:endParaRPr lang="ja-JP" altLang="en-US" sz="1600" dirty="0">
              <a:solidFill>
                <a:srgbClr val="FF0000"/>
              </a:solidFill>
            </a:endParaRPr>
          </a:p>
          <a:p>
            <a:pPr eaLnBrk="1" hangingPunct="1"/>
            <a:r>
              <a:rPr lang="en-US" altLang="ja-JP" sz="1600" dirty="0" smtClean="0"/>
              <a:t>2 </a:t>
            </a:r>
            <a:r>
              <a:rPr lang="en-US" altLang="ja-JP" sz="1600" dirty="0"/>
              <a:t>cavities (#3, #5) </a:t>
            </a:r>
            <a:r>
              <a:rPr lang="en-US" altLang="ja-JP" sz="1600" dirty="0" smtClean="0"/>
              <a:t>&gt; 25MV/m </a:t>
            </a:r>
          </a:p>
          <a:p>
            <a:pPr eaLnBrk="1" hangingPunct="1"/>
            <a:r>
              <a:rPr lang="en-US" altLang="ja-JP" sz="1600" dirty="0" smtClean="0"/>
              <a:t>#</a:t>
            </a:r>
            <a:r>
              <a:rPr lang="en-US" altLang="ja-JP" sz="1600" dirty="0"/>
              <a:t>4 cavity </a:t>
            </a:r>
            <a:r>
              <a:rPr lang="en-US" altLang="ja-JP" sz="1600" dirty="0" smtClean="0"/>
              <a:t>up </a:t>
            </a:r>
            <a:r>
              <a:rPr lang="en-US" altLang="ja-JP" sz="1600" dirty="0"/>
              <a:t>to 20MV/m </a:t>
            </a:r>
          </a:p>
        </p:txBody>
      </p:sp>
      <p:sp>
        <p:nvSpPr>
          <p:cNvPr id="11" name="Text Box 8"/>
          <p:cNvSpPr txBox="1">
            <a:spLocks noChangeArrowheads="1"/>
          </p:cNvSpPr>
          <p:nvPr/>
        </p:nvSpPr>
        <p:spPr bwMode="auto">
          <a:xfrm>
            <a:off x="33679" y="3789040"/>
            <a:ext cx="3039358" cy="1754326"/>
          </a:xfrm>
          <a:prstGeom prst="rect">
            <a:avLst/>
          </a:prstGeom>
          <a:noFill/>
          <a:ln w="9525">
            <a:solidFill>
              <a:srgbClr val="33CC33"/>
            </a:solidFill>
            <a:miter lim="800000"/>
            <a:headEnd/>
            <a:tailEnd/>
          </a:ln>
        </p:spPr>
        <p:txBody>
          <a:bodyPr wrap="none">
            <a:spAutoFit/>
          </a:bodyPr>
          <a:lstStyle/>
          <a:p>
            <a:pPr>
              <a:defRPr/>
            </a:pPr>
            <a:r>
              <a:rPr lang="en-US" altLang="ja-JP" dirty="0">
                <a:solidFill>
                  <a:schemeClr val="accent2"/>
                </a:solidFill>
                <a:latin typeface="+mj-lt"/>
                <a:ea typeface="ＭＳ Ｐゴシック" pitchFamily="50" charset="-128"/>
              </a:rPr>
              <a:t> </a:t>
            </a:r>
            <a:r>
              <a:rPr lang="en-US" altLang="ja-JP" u="sng" dirty="0" smtClean="0">
                <a:solidFill>
                  <a:schemeClr val="tx2"/>
                </a:solidFill>
                <a:latin typeface="+mj-lt"/>
                <a:ea typeface="ＭＳ Ｐゴシック" pitchFamily="50" charset="-128"/>
              </a:rPr>
              <a:t>Conditioning Results Coupler:</a:t>
            </a:r>
            <a:endParaRPr lang="en-US" altLang="ja-JP" u="sng" dirty="0">
              <a:solidFill>
                <a:schemeClr val="tx2"/>
              </a:solidFill>
              <a:latin typeface="+mj-lt"/>
              <a:ea typeface="ＭＳ Ｐゴシック" pitchFamily="50" charset="-128"/>
            </a:endParaRPr>
          </a:p>
          <a:p>
            <a:pPr>
              <a:buFontTx/>
              <a:buChar char="•"/>
              <a:defRPr/>
            </a:pPr>
            <a:r>
              <a:rPr lang="en-US" altLang="ja-JP" dirty="0">
                <a:solidFill>
                  <a:srgbClr val="0070C0"/>
                </a:solidFill>
                <a:latin typeface="+mj-lt"/>
                <a:ea typeface="ＭＳ Ｐゴシック" pitchFamily="50" charset="-128"/>
              </a:rPr>
              <a:t> 1s, 0.1Hz, 100kW for 2h</a:t>
            </a:r>
          </a:p>
          <a:p>
            <a:pPr>
              <a:buFontTx/>
              <a:buChar char="•"/>
              <a:defRPr/>
            </a:pPr>
            <a:r>
              <a:rPr lang="en-US" altLang="ja-JP" dirty="0">
                <a:solidFill>
                  <a:srgbClr val="0070C0"/>
                </a:solidFill>
                <a:latin typeface="+mj-lt"/>
                <a:ea typeface="ＭＳ Ｐゴシック" pitchFamily="50" charset="-128"/>
              </a:rPr>
              <a:t> </a:t>
            </a:r>
            <a:r>
              <a:rPr lang="en-US" altLang="ja-JP" dirty="0" err="1">
                <a:solidFill>
                  <a:srgbClr val="0070C0"/>
                </a:solidFill>
                <a:latin typeface="+mj-lt"/>
                <a:ea typeface="ＭＳ Ｐゴシック" pitchFamily="50" charset="-128"/>
              </a:rPr>
              <a:t>cw</a:t>
            </a:r>
            <a:r>
              <a:rPr lang="en-US" altLang="ja-JP" dirty="0">
                <a:solidFill>
                  <a:srgbClr val="0070C0"/>
                </a:solidFill>
                <a:latin typeface="+mj-lt"/>
                <a:ea typeface="ＭＳ Ｐゴシック" pitchFamily="50" charset="-128"/>
              </a:rPr>
              <a:t>   30kW for 1.5h</a:t>
            </a:r>
          </a:p>
          <a:p>
            <a:pPr>
              <a:buFontTx/>
              <a:buChar char="•"/>
              <a:defRPr/>
            </a:pPr>
            <a:r>
              <a:rPr lang="en-US" altLang="ja-JP" dirty="0">
                <a:solidFill>
                  <a:srgbClr val="0070C0"/>
                </a:solidFill>
                <a:latin typeface="+mj-lt"/>
                <a:ea typeface="ＭＳ Ｐゴシック" pitchFamily="50" charset="-128"/>
              </a:rPr>
              <a:t> </a:t>
            </a:r>
            <a:r>
              <a:rPr lang="en-US" altLang="ja-JP" b="1" u="sng" dirty="0" err="1">
                <a:solidFill>
                  <a:srgbClr val="0070C0"/>
                </a:solidFill>
                <a:latin typeface="+mj-lt"/>
                <a:ea typeface="ＭＳ Ｐゴシック" pitchFamily="50" charset="-128"/>
              </a:rPr>
              <a:t>cw</a:t>
            </a:r>
            <a:r>
              <a:rPr lang="en-US" altLang="ja-JP" b="1" u="sng" dirty="0">
                <a:solidFill>
                  <a:srgbClr val="0070C0"/>
                </a:solidFill>
                <a:latin typeface="+mj-lt"/>
                <a:ea typeface="ＭＳ Ｐゴシック" pitchFamily="50" charset="-128"/>
              </a:rPr>
              <a:t>   50kW for </a:t>
            </a:r>
            <a:r>
              <a:rPr lang="en-US" altLang="ja-JP" b="1" u="sng" dirty="0" smtClean="0">
                <a:solidFill>
                  <a:srgbClr val="0070C0"/>
                </a:solidFill>
                <a:latin typeface="+mj-lt"/>
                <a:ea typeface="ＭＳ Ｐゴシック" pitchFamily="50" charset="-128"/>
              </a:rPr>
              <a:t>0.5h </a:t>
            </a:r>
          </a:p>
          <a:p>
            <a:pPr>
              <a:defRPr/>
            </a:pPr>
            <a:r>
              <a:rPr lang="en-US" altLang="ja-JP" b="1" u="sng" dirty="0">
                <a:solidFill>
                  <a:srgbClr val="0070C0"/>
                </a:solidFill>
                <a:latin typeface="+mj-lt"/>
                <a:ea typeface="ＭＳ Ｐゴシック" pitchFamily="50" charset="-128"/>
              </a:rPr>
              <a:t> </a:t>
            </a:r>
            <a:r>
              <a:rPr lang="en-US" altLang="ja-JP" b="1" u="sng" dirty="0" smtClean="0">
                <a:solidFill>
                  <a:srgbClr val="0070C0"/>
                </a:solidFill>
                <a:latin typeface="+mj-lt"/>
                <a:ea typeface="ＭＳ Ｐゴシック" pitchFamily="50" charset="-128"/>
              </a:rPr>
              <a:t>                            (ok for 10mA)</a:t>
            </a:r>
            <a:endParaRPr lang="en-US" altLang="ja-JP" b="1" u="sng" dirty="0">
              <a:solidFill>
                <a:srgbClr val="0070C0"/>
              </a:solidFill>
              <a:latin typeface="+mj-lt"/>
              <a:ea typeface="ＭＳ Ｐゴシック" pitchFamily="50" charset="-128"/>
            </a:endParaRPr>
          </a:p>
          <a:p>
            <a:pPr>
              <a:buFontTx/>
              <a:buChar char="•"/>
              <a:defRPr/>
            </a:pPr>
            <a:r>
              <a:rPr lang="en-US" altLang="ja-JP" dirty="0">
                <a:solidFill>
                  <a:srgbClr val="0070C0"/>
                </a:solidFill>
                <a:latin typeface="+mj-lt"/>
                <a:ea typeface="ＭＳ Ｐゴシック" pitchFamily="50" charset="-128"/>
              </a:rPr>
              <a:t> </a:t>
            </a:r>
            <a:r>
              <a:rPr lang="en-US" altLang="ja-JP" dirty="0" err="1">
                <a:solidFill>
                  <a:srgbClr val="0070C0"/>
                </a:solidFill>
                <a:latin typeface="+mj-lt"/>
                <a:ea typeface="ＭＳ Ｐゴシック" pitchFamily="50" charset="-128"/>
              </a:rPr>
              <a:t>cw</a:t>
            </a:r>
            <a:r>
              <a:rPr lang="en-US" altLang="ja-JP" dirty="0">
                <a:solidFill>
                  <a:srgbClr val="0070C0"/>
                </a:solidFill>
                <a:latin typeface="+mj-lt"/>
                <a:ea typeface="ＭＳ Ｐゴシック" pitchFamily="50" charset="-128"/>
              </a:rPr>
              <a:t> 100kW for 1 min</a:t>
            </a:r>
          </a:p>
        </p:txBody>
      </p:sp>
      <p:pic>
        <p:nvPicPr>
          <p:cNvPr id="12"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70832" y="3356992"/>
            <a:ext cx="1329160" cy="3483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正方形/長方形 17"/>
          <p:cNvSpPr>
            <a:spLocks noChangeArrowheads="1"/>
          </p:cNvSpPr>
          <p:nvPr/>
        </p:nvSpPr>
        <p:spPr bwMode="auto">
          <a:xfrm>
            <a:off x="35496" y="5940569"/>
            <a:ext cx="3415615" cy="584775"/>
          </a:xfrm>
          <a:prstGeom prst="rect">
            <a:avLst/>
          </a:prstGeom>
          <a:noFill/>
          <a:ln w="9525">
            <a:noFill/>
            <a:miter lim="800000"/>
            <a:headEnd/>
            <a:tailEnd/>
          </a:ln>
        </p:spPr>
        <p:txBody>
          <a:bodyPr wrap="none">
            <a:spAutoFit/>
          </a:bodyPr>
          <a:lstStyle/>
          <a:p>
            <a:pPr>
              <a:defRPr/>
            </a:pPr>
            <a:r>
              <a:rPr lang="en-US" altLang="ja-JP" sz="1600" b="1" dirty="0">
                <a:solidFill>
                  <a:srgbClr val="FF0000"/>
                </a:solidFill>
                <a:latin typeface="+mj-lt"/>
                <a:ea typeface="ＭＳ Ｐゴシック" pitchFamily="50" charset="-128"/>
              </a:rPr>
              <a:t>H</a:t>
            </a:r>
            <a:r>
              <a:rPr lang="en-US" altLang="ja-JP" sz="1600" b="1" dirty="0" smtClean="0">
                <a:solidFill>
                  <a:srgbClr val="FF0000"/>
                </a:solidFill>
                <a:latin typeface="+mj-lt"/>
                <a:ea typeface="ＭＳ Ｐゴシック" pitchFamily="50" charset="-128"/>
              </a:rPr>
              <a:t>eating </a:t>
            </a:r>
            <a:r>
              <a:rPr lang="en-US" altLang="ja-JP" sz="1600" b="1" dirty="0">
                <a:solidFill>
                  <a:srgbClr val="FF0000"/>
                </a:solidFill>
                <a:latin typeface="+mj-lt"/>
                <a:ea typeface="ＭＳ Ｐゴシック" pitchFamily="50" charset="-128"/>
              </a:rPr>
              <a:t>inner conductor of warm </a:t>
            </a:r>
            <a:r>
              <a:rPr lang="en-US" altLang="ja-JP" sz="1600" b="1" dirty="0" smtClean="0">
                <a:solidFill>
                  <a:srgbClr val="FF0000"/>
                </a:solidFill>
                <a:latin typeface="+mj-lt"/>
                <a:ea typeface="ＭＳ Ｐゴシック" pitchFamily="50" charset="-128"/>
              </a:rPr>
              <a:t>part</a:t>
            </a:r>
          </a:p>
          <a:p>
            <a:pPr>
              <a:defRPr/>
            </a:pPr>
            <a:r>
              <a:rPr lang="en-US" altLang="ja-JP" sz="1600" b="1" dirty="0" smtClean="0">
                <a:solidFill>
                  <a:schemeClr val="tx2"/>
                </a:solidFill>
                <a:latin typeface="+mj-lt"/>
                <a:ea typeface="ＭＳ Ｐゴシック" pitchFamily="50" charset="-128"/>
              </a:rPr>
              <a:t>Test with improved cooling soon</a:t>
            </a:r>
            <a:endParaRPr lang="en-US" altLang="ja-JP" sz="1600" b="1" dirty="0">
              <a:solidFill>
                <a:schemeClr val="tx2"/>
              </a:solidFill>
              <a:latin typeface="+mj-lt"/>
              <a:ea typeface="ＭＳ Ｐゴシック" pitchFamily="50" charset="-128"/>
            </a:endParaRPr>
          </a:p>
        </p:txBody>
      </p:sp>
      <p:sp>
        <p:nvSpPr>
          <p:cNvPr id="15" name="Text Box 19"/>
          <p:cNvSpPr txBox="1">
            <a:spLocks noChangeArrowheads="1"/>
          </p:cNvSpPr>
          <p:nvPr/>
        </p:nvSpPr>
        <p:spPr bwMode="auto">
          <a:xfrm>
            <a:off x="4499992" y="548680"/>
            <a:ext cx="4392488" cy="173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spcBef>
                <a:spcPct val="30000"/>
              </a:spcBef>
            </a:pPr>
            <a:r>
              <a:rPr lang="en-US" altLang="ja-JP" sz="1600" b="1" dirty="0" smtClean="0">
                <a:solidFill>
                  <a:srgbClr val="FF0000"/>
                </a:solidFill>
                <a:latin typeface="Verdana" pitchFamily="34" charset="0"/>
              </a:rPr>
              <a:t>LINAC</a:t>
            </a:r>
          </a:p>
          <a:p>
            <a:pPr eaLnBrk="1" hangingPunct="1">
              <a:spcBef>
                <a:spcPct val="30000"/>
              </a:spcBef>
            </a:pPr>
            <a:r>
              <a:rPr lang="en-US" altLang="ja-JP" sz="1400" b="1" dirty="0" smtClean="0">
                <a:solidFill>
                  <a:srgbClr val="333399"/>
                </a:solidFill>
                <a:latin typeface="Verdana" pitchFamily="34" charset="0"/>
              </a:rPr>
              <a:t>Frequency </a:t>
            </a:r>
            <a:r>
              <a:rPr lang="en-US" altLang="ja-JP" sz="1400" b="1" dirty="0">
                <a:solidFill>
                  <a:schemeClr val="tx2"/>
                </a:solidFill>
                <a:latin typeface="Verdana" pitchFamily="34" charset="0"/>
              </a:rPr>
              <a:t>:      1.3 GHz</a:t>
            </a:r>
          </a:p>
          <a:p>
            <a:pPr eaLnBrk="1" hangingPunct="1">
              <a:spcBef>
                <a:spcPct val="30000"/>
              </a:spcBef>
            </a:pPr>
            <a:r>
              <a:rPr lang="en-US" altLang="ja-JP" sz="1400" b="1" dirty="0">
                <a:solidFill>
                  <a:schemeClr val="tx2"/>
                </a:solidFill>
                <a:latin typeface="Verdana" pitchFamily="34" charset="0"/>
              </a:rPr>
              <a:t>Input power :  </a:t>
            </a:r>
            <a:r>
              <a:rPr lang="en-US" altLang="ja-JP" sz="1400" b="1" u="sng" dirty="0">
                <a:solidFill>
                  <a:schemeClr val="tx2"/>
                </a:solidFill>
                <a:latin typeface="Verdana" pitchFamily="34" charset="0"/>
              </a:rPr>
              <a:t>2</a:t>
            </a:r>
            <a:r>
              <a:rPr lang="en-US" altLang="ja-JP" sz="1400" b="1" u="sng" dirty="0" smtClean="0">
                <a:solidFill>
                  <a:schemeClr val="tx2"/>
                </a:solidFill>
                <a:latin typeface="Verdana" pitchFamily="34" charset="0"/>
              </a:rPr>
              <a:t>0 </a:t>
            </a:r>
            <a:r>
              <a:rPr lang="en-US" altLang="ja-JP" sz="1400" b="1" u="sng" dirty="0">
                <a:solidFill>
                  <a:schemeClr val="tx2"/>
                </a:solidFill>
                <a:latin typeface="Verdana" pitchFamily="34" charset="0"/>
              </a:rPr>
              <a:t>kW CW /</a:t>
            </a:r>
            <a:r>
              <a:rPr lang="en-US" altLang="ja-JP" sz="1400" b="1" u="sng" dirty="0" smtClean="0">
                <a:solidFill>
                  <a:schemeClr val="tx2"/>
                </a:solidFill>
                <a:latin typeface="Verdana" pitchFamily="34" charset="0"/>
              </a:rPr>
              <a:t>coupler</a:t>
            </a:r>
            <a:endParaRPr lang="en-US" altLang="ja-JP" sz="1400" b="1" baseline="50000" dirty="0">
              <a:solidFill>
                <a:schemeClr val="tx2"/>
              </a:solidFill>
              <a:latin typeface="Verdana" pitchFamily="34" charset="0"/>
            </a:endParaRPr>
          </a:p>
          <a:p>
            <a:pPr eaLnBrk="1" hangingPunct="1">
              <a:spcBef>
                <a:spcPct val="30000"/>
              </a:spcBef>
            </a:pPr>
            <a:r>
              <a:rPr lang="en-US" altLang="ja-JP" sz="1400" b="1" dirty="0">
                <a:solidFill>
                  <a:schemeClr val="tx2"/>
                </a:solidFill>
                <a:latin typeface="Verdana" pitchFamily="34" charset="0"/>
              </a:rPr>
              <a:t>Gradient: </a:t>
            </a:r>
            <a:r>
              <a:rPr lang="en-US" altLang="ja-JP" sz="1400" b="1" dirty="0" smtClean="0">
                <a:solidFill>
                  <a:schemeClr val="tx2"/>
                </a:solidFill>
                <a:latin typeface="Verdana" pitchFamily="34" charset="0"/>
              </a:rPr>
              <a:t>         20MV/m</a:t>
            </a:r>
            <a:endParaRPr lang="en-US" altLang="ja-JP" sz="1400" b="1" dirty="0">
              <a:solidFill>
                <a:schemeClr val="tx2"/>
              </a:solidFill>
              <a:latin typeface="Verdana" pitchFamily="34" charset="0"/>
            </a:endParaRPr>
          </a:p>
          <a:p>
            <a:pPr eaLnBrk="1" hangingPunct="1">
              <a:spcBef>
                <a:spcPct val="30000"/>
              </a:spcBef>
            </a:pPr>
            <a:r>
              <a:rPr lang="en-US" altLang="ja-JP" sz="1400" b="1" dirty="0">
                <a:solidFill>
                  <a:schemeClr val="tx2"/>
                </a:solidFill>
                <a:latin typeface="Verdana" pitchFamily="34" charset="0"/>
              </a:rPr>
              <a:t>Q0: </a:t>
            </a:r>
            <a:r>
              <a:rPr lang="en-US" altLang="ja-JP" sz="1400" b="1" dirty="0" smtClean="0">
                <a:solidFill>
                  <a:schemeClr val="tx2"/>
                </a:solidFill>
                <a:latin typeface="Verdana" pitchFamily="34" charset="0"/>
              </a:rPr>
              <a:t>                  &gt;</a:t>
            </a:r>
            <a:r>
              <a:rPr lang="en-US" altLang="ja-JP" sz="1400" b="1" dirty="0">
                <a:solidFill>
                  <a:schemeClr val="tx2"/>
                </a:solidFill>
                <a:latin typeface="Verdana" pitchFamily="34" charset="0"/>
              </a:rPr>
              <a:t>1*10^10</a:t>
            </a:r>
          </a:p>
          <a:p>
            <a:pPr eaLnBrk="1" hangingPunct="1">
              <a:spcBef>
                <a:spcPct val="30000"/>
              </a:spcBef>
            </a:pPr>
            <a:r>
              <a:rPr lang="en-US" altLang="ja-JP" sz="1400" b="1" dirty="0">
                <a:solidFill>
                  <a:schemeClr val="tx2"/>
                </a:solidFill>
                <a:latin typeface="Verdana" pitchFamily="34" charset="0"/>
              </a:rPr>
              <a:t>Beam current: 100mA</a:t>
            </a:r>
            <a:r>
              <a:rPr lang="ja-JP" altLang="en-US" sz="1400" b="1" dirty="0">
                <a:solidFill>
                  <a:schemeClr val="tx2"/>
                </a:solidFill>
                <a:latin typeface="Verdana" pitchFamily="34" charset="0"/>
              </a:rPr>
              <a:t>　</a:t>
            </a:r>
            <a:r>
              <a:rPr lang="en-US" altLang="ja-JP" sz="1400" b="1" dirty="0">
                <a:solidFill>
                  <a:schemeClr val="tx2"/>
                </a:solidFill>
                <a:latin typeface="Verdana" pitchFamily="34" charset="0"/>
              </a:rPr>
              <a:t>(</a:t>
            </a:r>
            <a:r>
              <a:rPr lang="en-US" altLang="ja-JP" sz="1400" b="1" dirty="0" smtClean="0">
                <a:solidFill>
                  <a:schemeClr val="tx2"/>
                </a:solidFill>
                <a:latin typeface="Verdana" pitchFamily="34" charset="0"/>
              </a:rPr>
              <a:t>initial </a:t>
            </a:r>
            <a:r>
              <a:rPr lang="en-US" altLang="ja-JP" sz="1400" b="1" dirty="0">
                <a:solidFill>
                  <a:schemeClr val="tx2"/>
                </a:solidFill>
                <a:latin typeface="Verdana" pitchFamily="34" charset="0"/>
              </a:rPr>
              <a:t>10mA</a:t>
            </a:r>
            <a:r>
              <a:rPr lang="en-US" altLang="ja-JP" sz="1400" b="1" dirty="0" smtClean="0">
                <a:solidFill>
                  <a:schemeClr val="tx2"/>
                </a:solidFill>
                <a:latin typeface="Verdana" pitchFamily="34" charset="0"/>
              </a:rPr>
              <a:t>)</a:t>
            </a:r>
          </a:p>
        </p:txBody>
      </p:sp>
      <p:sp>
        <p:nvSpPr>
          <p:cNvPr id="19" name="CasellaDiTesto 20"/>
          <p:cNvSpPr txBox="1">
            <a:spLocks noChangeArrowheads="1"/>
          </p:cNvSpPr>
          <p:nvPr/>
        </p:nvSpPr>
        <p:spPr bwMode="auto">
          <a:xfrm>
            <a:off x="6102350" y="3501008"/>
            <a:ext cx="2305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2400" dirty="0">
                <a:sym typeface="Symbol" pitchFamily="18" charset="2"/>
              </a:rPr>
              <a:t>-</a:t>
            </a:r>
            <a:r>
              <a:rPr lang="en-US" altLang="ja-JP" dirty="0"/>
              <a:t>mode 13.9MV/m</a:t>
            </a:r>
          </a:p>
        </p:txBody>
      </p:sp>
      <p:pic>
        <p:nvPicPr>
          <p:cNvPr id="2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1758" t="35417" r="8594" b="39583"/>
          <a:stretch>
            <a:fillRect/>
          </a:stretch>
        </p:blipFill>
        <p:spPr bwMode="auto">
          <a:xfrm>
            <a:off x="4427538" y="4005833"/>
            <a:ext cx="4591050"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円/楕円 66"/>
          <p:cNvSpPr/>
          <p:nvPr/>
        </p:nvSpPr>
        <p:spPr>
          <a:xfrm>
            <a:off x="7902575" y="4077270"/>
            <a:ext cx="328613" cy="292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5125"/>
            <a:endParaRPr lang="ja-JP" altLang="en-US">
              <a:solidFill>
                <a:srgbClr val="FFFFFF"/>
              </a:solidFill>
            </a:endParaRPr>
          </a:p>
        </p:txBody>
      </p:sp>
      <p:sp>
        <p:nvSpPr>
          <p:cNvPr id="22" name="円/楕円 71"/>
          <p:cNvSpPr/>
          <p:nvPr/>
        </p:nvSpPr>
        <p:spPr>
          <a:xfrm>
            <a:off x="4949825" y="4077270"/>
            <a:ext cx="2879725" cy="215900"/>
          </a:xfrm>
          <a:prstGeom prst="ellipse">
            <a:avLst/>
          </a:prstGeom>
          <a:noFill/>
          <a:ln w="127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solidFill>
                <a:srgbClr val="FFC000"/>
              </a:solidFill>
            </a:endParaRPr>
          </a:p>
        </p:txBody>
      </p:sp>
      <p:sp>
        <p:nvSpPr>
          <p:cNvPr id="23" name="円/楕円 72"/>
          <p:cNvSpPr/>
          <p:nvPr/>
        </p:nvSpPr>
        <p:spPr>
          <a:xfrm>
            <a:off x="7831138" y="4437633"/>
            <a:ext cx="436562" cy="287337"/>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5125"/>
            <a:endParaRPr lang="ja-JP" altLang="en-US">
              <a:solidFill>
                <a:srgbClr val="FFFFFF"/>
              </a:solidFill>
            </a:endParaRPr>
          </a:p>
        </p:txBody>
      </p:sp>
      <p:sp>
        <p:nvSpPr>
          <p:cNvPr id="24" name="角丸四角形 73"/>
          <p:cNvSpPr/>
          <p:nvPr/>
        </p:nvSpPr>
        <p:spPr>
          <a:xfrm>
            <a:off x="4427538" y="3266401"/>
            <a:ext cx="4645025" cy="2034808"/>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a:solidFill>
                  <a:srgbClr val="FFFFFF"/>
                </a:solidFill>
              </a:rPr>
              <a:t>t</a:t>
            </a:r>
            <a:endParaRPr lang="ja-JP" altLang="en-US">
              <a:solidFill>
                <a:srgbClr val="FFFFFF"/>
              </a:solidFill>
            </a:endParaRPr>
          </a:p>
        </p:txBody>
      </p:sp>
      <p:sp>
        <p:nvSpPr>
          <p:cNvPr id="25" name="テキスト ボックス 74"/>
          <p:cNvSpPr txBox="1">
            <a:spLocks noChangeArrowheads="1"/>
          </p:cNvSpPr>
          <p:nvPr/>
        </p:nvSpPr>
        <p:spPr bwMode="auto">
          <a:xfrm>
            <a:off x="4590417" y="3338408"/>
            <a:ext cx="433768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1400" dirty="0">
                <a:solidFill>
                  <a:srgbClr val="00B050"/>
                </a:solidFill>
              </a:rPr>
              <a:t>Simulation </a:t>
            </a:r>
            <a:r>
              <a:rPr lang="en-US" altLang="ja-JP" sz="1400" dirty="0" smtClean="0">
                <a:solidFill>
                  <a:srgbClr val="00B050"/>
                </a:solidFill>
              </a:rPr>
              <a:t>with </a:t>
            </a:r>
            <a:r>
              <a:rPr lang="en-US" altLang="ja-JP" sz="1400" dirty="0" err="1" smtClean="0">
                <a:solidFill>
                  <a:srgbClr val="00B050"/>
                </a:solidFill>
              </a:rPr>
              <a:t>Fishpact</a:t>
            </a:r>
            <a:r>
              <a:rPr lang="en-US" altLang="ja-JP" sz="1400" dirty="0" smtClean="0">
                <a:solidFill>
                  <a:srgbClr val="00B050"/>
                </a:solidFill>
              </a:rPr>
              <a:t> </a:t>
            </a:r>
            <a:r>
              <a:rPr lang="en-US" altLang="ja-JP" sz="1400" dirty="0">
                <a:solidFill>
                  <a:srgbClr val="00B050"/>
                </a:solidFill>
              </a:rPr>
              <a:t>based on </a:t>
            </a:r>
            <a:r>
              <a:rPr lang="it-IT" altLang="ja-JP" sz="1400" dirty="0" err="1">
                <a:solidFill>
                  <a:srgbClr val="00B050"/>
                </a:solidFill>
              </a:rPr>
              <a:t>Fowler-Nordheim</a:t>
            </a:r>
            <a:r>
              <a:rPr lang="it-IT" altLang="ja-JP" sz="1400" dirty="0">
                <a:solidFill>
                  <a:srgbClr val="00B050"/>
                </a:solidFill>
              </a:rPr>
              <a:t> </a:t>
            </a:r>
            <a:r>
              <a:rPr lang="en-US" altLang="ja-JP" sz="1400" dirty="0">
                <a:solidFill>
                  <a:srgbClr val="00B050"/>
                </a:solidFill>
              </a:rPr>
              <a:t>equation</a:t>
            </a:r>
            <a:r>
              <a:rPr lang="it-IT" altLang="ja-JP" sz="1400" dirty="0">
                <a:solidFill>
                  <a:srgbClr val="00B050"/>
                </a:solidFill>
              </a:rPr>
              <a:t> </a:t>
            </a:r>
            <a:endParaRPr lang="ja-JP" altLang="en-US" sz="1400" dirty="0">
              <a:solidFill>
                <a:srgbClr val="00B050"/>
              </a:solidFill>
            </a:endParaRPr>
          </a:p>
        </p:txBody>
      </p:sp>
      <p:sp>
        <p:nvSpPr>
          <p:cNvPr id="26" name="テキスト ボックス 76"/>
          <p:cNvSpPr txBox="1">
            <a:spLocks noChangeArrowheads="1"/>
          </p:cNvSpPr>
          <p:nvPr/>
        </p:nvSpPr>
        <p:spPr bwMode="auto">
          <a:xfrm>
            <a:off x="4427537" y="5336048"/>
            <a:ext cx="4645025" cy="738664"/>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1400" dirty="0" smtClean="0">
                <a:solidFill>
                  <a:srgbClr val="FF0000"/>
                </a:solidFill>
              </a:rPr>
              <a:t>We </a:t>
            </a:r>
            <a:r>
              <a:rPr lang="en-US" altLang="ja-JP" sz="1400" dirty="0">
                <a:solidFill>
                  <a:srgbClr val="FF0000"/>
                </a:solidFill>
              </a:rPr>
              <a:t>found the emission source would make the radiation peak at opposite side and also make the radiation peak at other iris point</a:t>
            </a:r>
            <a:r>
              <a:rPr lang="en-US" altLang="ja-JP" sz="1400" dirty="0" smtClean="0">
                <a:solidFill>
                  <a:srgbClr val="FF0000"/>
                </a:solidFill>
              </a:rPr>
              <a:t>.</a:t>
            </a:r>
            <a:r>
              <a:rPr lang="en-US" altLang="ja-JP" sz="1400" dirty="0" smtClean="0"/>
              <a:t>.</a:t>
            </a:r>
            <a:endParaRPr lang="ja-JP" altLang="en-US" sz="1400" dirty="0"/>
          </a:p>
        </p:txBody>
      </p:sp>
      <p:sp>
        <p:nvSpPr>
          <p:cNvPr id="27" name="テキスト ボックス 69"/>
          <p:cNvSpPr txBox="1">
            <a:spLocks noChangeArrowheads="1"/>
          </p:cNvSpPr>
          <p:nvPr/>
        </p:nvSpPr>
        <p:spPr bwMode="auto">
          <a:xfrm>
            <a:off x="6011863" y="4831780"/>
            <a:ext cx="19288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dirty="0"/>
              <a:t>Done by </a:t>
            </a:r>
            <a:r>
              <a:rPr lang="en-US" altLang="ja-JP" dirty="0" err="1"/>
              <a:t>E.Cenni</a:t>
            </a:r>
            <a:endParaRPr lang="ja-JP" altLang="en-US" dirty="0"/>
          </a:p>
        </p:txBody>
      </p:sp>
      <p:sp>
        <p:nvSpPr>
          <p:cNvPr id="28" name="テキスト ボックス 7"/>
          <p:cNvSpPr txBox="1">
            <a:spLocks noChangeArrowheads="1"/>
          </p:cNvSpPr>
          <p:nvPr/>
        </p:nvSpPr>
        <p:spPr bwMode="auto">
          <a:xfrm>
            <a:off x="4505850" y="2420888"/>
            <a:ext cx="4314622" cy="830997"/>
          </a:xfrm>
          <a:prstGeom prst="rect">
            <a:avLst/>
          </a:prstGeom>
          <a:solidFill>
            <a:srgbClr val="FFFF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r>
              <a:rPr lang="en-US" altLang="ja-JP" sz="1600" dirty="0" smtClean="0">
                <a:solidFill>
                  <a:srgbClr val="FF0000"/>
                </a:solidFill>
              </a:rPr>
              <a:t>Two </a:t>
            </a:r>
            <a:r>
              <a:rPr lang="en-US" altLang="ja-JP" sz="1600" dirty="0">
                <a:solidFill>
                  <a:srgbClr val="FF0000"/>
                </a:solidFill>
              </a:rPr>
              <a:t>cavities reached up to 25MV/m and satisfied </a:t>
            </a:r>
            <a:r>
              <a:rPr lang="en-US" altLang="ja-JP" sz="1600" dirty="0" err="1">
                <a:solidFill>
                  <a:srgbClr val="FF0000"/>
                </a:solidFill>
              </a:rPr>
              <a:t>cERL</a:t>
            </a:r>
            <a:r>
              <a:rPr lang="en-US" altLang="ja-JP" sz="1600" dirty="0">
                <a:solidFill>
                  <a:srgbClr val="FF0000"/>
                </a:solidFill>
              </a:rPr>
              <a:t> requirements of 1*10^10 of Q0 at 15MV/m</a:t>
            </a:r>
            <a:r>
              <a:rPr lang="en-US" altLang="ja-JP" sz="1600" dirty="0" smtClean="0">
                <a:solidFill>
                  <a:srgbClr val="FF0000"/>
                </a:solidFill>
              </a:rPr>
              <a:t>.</a:t>
            </a:r>
            <a:endParaRPr lang="en-US" altLang="ja-JP" sz="1600" dirty="0">
              <a:solidFill>
                <a:srgbClr val="FF0000"/>
              </a:solidFill>
            </a:endParaRPr>
          </a:p>
        </p:txBody>
      </p:sp>
      <p:sp>
        <p:nvSpPr>
          <p:cNvPr id="30" name="Rechteck 29"/>
          <p:cNvSpPr/>
          <p:nvPr/>
        </p:nvSpPr>
        <p:spPr>
          <a:xfrm>
            <a:off x="4377622" y="6149306"/>
            <a:ext cx="4766377" cy="646331"/>
          </a:xfrm>
          <a:prstGeom prst="rect">
            <a:avLst/>
          </a:prstGeom>
        </p:spPr>
        <p:txBody>
          <a:bodyPr wrap="square">
            <a:spAutoFit/>
          </a:bodyPr>
          <a:lstStyle/>
          <a:p>
            <a:pPr algn="ctr"/>
            <a:r>
              <a:rPr lang="en-US" altLang="ja-JP" dirty="0"/>
              <a:t>Both </a:t>
            </a:r>
            <a:r>
              <a:rPr lang="en-US" altLang="ja-JP" dirty="0" err="1" smtClean="0"/>
              <a:t>cryo</a:t>
            </a:r>
            <a:r>
              <a:rPr lang="en-US" altLang="ja-JP" dirty="0" smtClean="0"/>
              <a:t> modules </a:t>
            </a:r>
            <a:r>
              <a:rPr lang="en-US" altLang="ja-JP" dirty="0"/>
              <a:t>will be constructed </a:t>
            </a:r>
            <a:r>
              <a:rPr lang="en-US" altLang="ja-JP" dirty="0" smtClean="0"/>
              <a:t>during 2012</a:t>
            </a:r>
            <a:endParaRPr lang="en-US" dirty="0"/>
          </a:p>
        </p:txBody>
      </p:sp>
    </p:spTree>
    <p:extLst>
      <p:ext uri="{BB962C8B-B14F-4D97-AF65-F5344CB8AC3E}">
        <p14:creationId xmlns="" xmlns:p14="http://schemas.microsoft.com/office/powerpoint/2010/main" val="354517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p:bldP spid="15" grpId="0"/>
      <p:bldP spid="19" grpId="0"/>
      <p:bldP spid="21" grpId="0" animBg="1"/>
      <p:bldP spid="22" grpId="0" animBg="1"/>
      <p:bldP spid="23" grpId="0" animBg="1"/>
      <p:bldP spid="24" grpId="0" animBg="1"/>
      <p:bldP spid="25" grpId="0"/>
      <p:bldP spid="26" grpId="0" animBg="1"/>
      <p:bldP spid="27" grpId="0"/>
      <p:bldP spid="28"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16200000">
            <a:off x="3617640" y="-801216"/>
            <a:ext cx="3096344" cy="7956376"/>
          </a:xfrm>
          <a:prstGeom prst="rect">
            <a:avLst/>
          </a:prstGeom>
          <a:noFill/>
          <a:ln w="9525">
            <a:noFill/>
            <a:miter lim="800000"/>
            <a:headEnd/>
            <a:tailEnd/>
          </a:ln>
          <a:effectLst/>
        </p:spPr>
      </p:pic>
      <p:sp>
        <p:nvSpPr>
          <p:cNvPr id="3" name="Title 2"/>
          <p:cNvSpPr>
            <a:spLocks noGrp="1"/>
          </p:cNvSpPr>
          <p:nvPr>
            <p:ph type="title"/>
          </p:nvPr>
        </p:nvSpPr>
        <p:spPr>
          <a:xfrm>
            <a:off x="467544" y="0"/>
            <a:ext cx="8229600" cy="1143000"/>
          </a:xfrm>
        </p:spPr>
        <p:txBody>
          <a:bodyPr/>
          <a:lstStyle/>
          <a:p>
            <a:r>
              <a:rPr lang="en-GB" dirty="0" smtClean="0"/>
              <a:t>Tom Powers Cost Calculator</a:t>
            </a:r>
            <a:endParaRPr lang="en-GB" dirty="0"/>
          </a:p>
        </p:txBody>
      </p:sp>
      <p:sp>
        <p:nvSpPr>
          <p:cNvPr id="21" name="Rectangle 20"/>
          <p:cNvSpPr/>
          <p:nvPr/>
        </p:nvSpPr>
        <p:spPr>
          <a:xfrm>
            <a:off x="251520" y="2132856"/>
            <a:ext cx="648072"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p:cNvCxnSpPr>
            <a:endCxn id="21" idx="2"/>
          </p:cNvCxnSpPr>
          <p:nvPr/>
        </p:nvCxnSpPr>
        <p:spPr>
          <a:xfrm flipH="1" flipV="1">
            <a:off x="575556" y="2420888"/>
            <a:ext cx="3600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9512" y="2852936"/>
            <a:ext cx="936104" cy="369332"/>
          </a:xfrm>
          <a:prstGeom prst="rect">
            <a:avLst/>
          </a:prstGeom>
          <a:noFill/>
        </p:spPr>
        <p:txBody>
          <a:bodyPr wrap="square" rtlCol="0">
            <a:spAutoFit/>
          </a:bodyPr>
          <a:lstStyle/>
          <a:p>
            <a:r>
              <a:rPr lang="en-GB" dirty="0" smtClean="0"/>
              <a:t>Inputs</a:t>
            </a:r>
            <a:endParaRPr lang="en-GB" dirty="0"/>
          </a:p>
        </p:txBody>
      </p:sp>
      <p:pic>
        <p:nvPicPr>
          <p:cNvPr id="4" name="Picture 7"/>
          <p:cNvPicPr>
            <a:picLocks noChangeAspect="1" noChangeArrowheads="1"/>
          </p:cNvPicPr>
          <p:nvPr/>
        </p:nvPicPr>
        <p:blipFill>
          <a:blip r:embed="rId3" cstate="print"/>
          <a:srcRect/>
          <a:stretch>
            <a:fillRect/>
          </a:stretch>
        </p:blipFill>
        <p:spPr bwMode="auto">
          <a:xfrm>
            <a:off x="0" y="836712"/>
            <a:ext cx="9144000" cy="781050"/>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cstate="print"/>
          <a:srcRect/>
          <a:stretch>
            <a:fillRect/>
          </a:stretch>
        </p:blipFill>
        <p:spPr bwMode="auto">
          <a:xfrm>
            <a:off x="0" y="5157192"/>
            <a:ext cx="91440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611560" y="0"/>
            <a:ext cx="3851920" cy="2724959"/>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4283968" y="-387424"/>
            <a:ext cx="4580905" cy="2736304"/>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0" y="1844824"/>
            <a:ext cx="9083545" cy="1993949"/>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a:stretch>
            <a:fillRect/>
          </a:stretch>
        </p:blipFill>
        <p:spPr bwMode="auto">
          <a:xfrm>
            <a:off x="1461109" y="3501008"/>
            <a:ext cx="5055107" cy="36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95536" y="44624"/>
            <a:ext cx="8640960" cy="136815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de-DE" altLang="ja-JP" sz="2800" dirty="0" smtClean="0">
                <a:solidFill>
                  <a:schemeClr val="accent1"/>
                </a:solidFill>
                <a:latin typeface="+mn-lt"/>
                <a:ea typeface="ＭＳ Ｐゴシック" pitchFamily="50" charset="-128"/>
                <a:cs typeface="Arial" pitchFamily="34" charset="0"/>
              </a:rPr>
              <a:t>Joint </a:t>
            </a:r>
            <a:r>
              <a:rPr kumimoji="1" lang="de-DE" altLang="ja-JP" sz="2800" dirty="0" err="1" smtClean="0">
                <a:solidFill>
                  <a:schemeClr val="accent1"/>
                </a:solidFill>
                <a:latin typeface="+mn-lt"/>
                <a:ea typeface="ＭＳ Ｐゴシック" pitchFamily="50" charset="-128"/>
                <a:cs typeface="Arial" pitchFamily="34" charset="0"/>
              </a:rPr>
              <a:t>session</a:t>
            </a:r>
            <a:r>
              <a:rPr kumimoji="1" lang="de-DE" altLang="ja-JP" sz="2800" dirty="0" smtClean="0">
                <a:solidFill>
                  <a:schemeClr val="accent1"/>
                </a:solidFill>
                <a:latin typeface="+mn-lt"/>
                <a:ea typeface="ＭＳ Ｐゴシック" pitchFamily="50" charset="-128"/>
                <a:cs typeface="Arial" pitchFamily="34" charset="0"/>
              </a:rPr>
              <a:t> </a:t>
            </a:r>
            <a:r>
              <a:rPr kumimoji="1" lang="de-DE" altLang="ja-JP" sz="2800" dirty="0" err="1" smtClean="0">
                <a:solidFill>
                  <a:schemeClr val="accent1"/>
                </a:solidFill>
                <a:latin typeface="+mn-lt"/>
                <a:ea typeface="ＭＳ Ｐゴシック" pitchFamily="50" charset="-128"/>
                <a:cs typeface="Arial" pitchFamily="34" charset="0"/>
              </a:rPr>
              <a:t>with</a:t>
            </a:r>
            <a:r>
              <a:rPr kumimoji="1" lang="de-DE" altLang="ja-JP" sz="2800" dirty="0" smtClean="0">
                <a:solidFill>
                  <a:schemeClr val="accent1"/>
                </a:solidFill>
                <a:latin typeface="+mn-lt"/>
                <a:ea typeface="ＭＳ Ｐゴシック" pitchFamily="50" charset="-128"/>
                <a:cs typeface="Arial" pitchFamily="34" charset="0"/>
              </a:rPr>
              <a:t> </a:t>
            </a:r>
            <a:r>
              <a:rPr kumimoji="1" lang="de-DE" altLang="ja-JP" sz="2800" dirty="0" err="1" smtClean="0">
                <a:solidFill>
                  <a:schemeClr val="accent1"/>
                </a:solidFill>
                <a:latin typeface="+mn-lt"/>
                <a:ea typeface="ＭＳ Ｐゴシック" pitchFamily="50" charset="-128"/>
                <a:cs typeface="Arial" pitchFamily="34" charset="0"/>
              </a:rPr>
              <a:t>storage</a:t>
            </a:r>
            <a:r>
              <a:rPr kumimoji="1" lang="de-DE" altLang="ja-JP" sz="2800" dirty="0" smtClean="0">
                <a:solidFill>
                  <a:schemeClr val="accent1"/>
                </a:solidFill>
                <a:latin typeface="+mn-lt"/>
                <a:ea typeface="ＭＳ Ｐゴシック" pitchFamily="50" charset="-128"/>
                <a:cs typeface="Arial" pitchFamily="34" charset="0"/>
              </a:rPr>
              <a:t> rings:</a:t>
            </a:r>
          </a:p>
          <a:p>
            <a:pPr algn="l"/>
            <a:r>
              <a:rPr kumimoji="1" lang="de-DE" altLang="ja-JP" sz="2800" dirty="0" smtClean="0">
                <a:solidFill>
                  <a:srgbClr val="FF0000"/>
                </a:solidFill>
                <a:latin typeface="+mn-lt"/>
                <a:ea typeface="ＭＳ Ｐゴシック" pitchFamily="50" charset="-128"/>
                <a:cs typeface="Arial" pitchFamily="34" charset="0"/>
              </a:rPr>
              <a:t>Christof </a:t>
            </a:r>
            <a:r>
              <a:rPr kumimoji="1" lang="de-DE" altLang="ja-JP" sz="2800" dirty="0" err="1" smtClean="0">
                <a:solidFill>
                  <a:srgbClr val="FF0000"/>
                </a:solidFill>
                <a:latin typeface="+mn-lt"/>
                <a:ea typeface="ＭＳ Ｐゴシック" pitchFamily="50" charset="-128"/>
                <a:cs typeface="Arial" pitchFamily="34" charset="0"/>
              </a:rPr>
              <a:t>Steier</a:t>
            </a:r>
            <a:r>
              <a:rPr kumimoji="1" lang="de-DE" altLang="ja-JP" sz="2800" dirty="0" smtClean="0">
                <a:solidFill>
                  <a:srgbClr val="FF0000"/>
                </a:solidFill>
                <a:latin typeface="+mn-lt"/>
                <a:ea typeface="ＭＳ Ｐゴシック" pitchFamily="50" charset="-128"/>
                <a:cs typeface="Arial" pitchFamily="34" charset="0"/>
              </a:rPr>
              <a:t> / Ivan </a:t>
            </a:r>
            <a:r>
              <a:rPr kumimoji="1" lang="de-DE" altLang="ja-JP" sz="2800" dirty="0" err="1" smtClean="0">
                <a:solidFill>
                  <a:srgbClr val="FF0000"/>
                </a:solidFill>
                <a:latin typeface="+mn-lt"/>
                <a:ea typeface="ＭＳ Ｐゴシック" pitchFamily="50" charset="-128"/>
                <a:cs typeface="Arial" pitchFamily="34" charset="0"/>
              </a:rPr>
              <a:t>Bazarov</a:t>
            </a:r>
            <a:r>
              <a:rPr kumimoji="1" lang="de-DE" altLang="ja-JP" sz="2800" dirty="0" smtClean="0">
                <a:solidFill>
                  <a:srgbClr val="FF0000"/>
                </a:solidFill>
                <a:latin typeface="+mn-lt"/>
                <a:ea typeface="ＭＳ Ｐゴシック" pitchFamily="50" charset="-128"/>
                <a:cs typeface="Arial" pitchFamily="34" charset="0"/>
              </a:rPr>
              <a:t>: </a:t>
            </a:r>
            <a:r>
              <a:rPr lang="de-DE" altLang="ja-JP" sz="2800" dirty="0" smtClean="0"/>
              <a:t>USR versus ERL </a:t>
            </a:r>
          </a:p>
          <a:p>
            <a:pPr algn="l"/>
            <a:r>
              <a:rPr lang="de-DE" altLang="ja-JP" sz="2800" dirty="0" err="1" smtClean="0"/>
              <a:t>Comparison</a:t>
            </a:r>
            <a:r>
              <a:rPr lang="de-DE" altLang="ja-JP" sz="2800" dirty="0" smtClean="0"/>
              <a:t> </a:t>
            </a:r>
            <a:r>
              <a:rPr lang="de-DE" altLang="ja-JP" sz="2800" dirty="0" err="1"/>
              <a:t>and</a:t>
            </a:r>
            <a:r>
              <a:rPr lang="de-DE" altLang="ja-JP" sz="2800" dirty="0"/>
              <a:t> </a:t>
            </a:r>
            <a:r>
              <a:rPr lang="de-DE" altLang="ja-JP" sz="2800" dirty="0" smtClean="0"/>
              <a:t>potential </a:t>
            </a:r>
            <a:r>
              <a:rPr lang="de-DE" altLang="ja-JP" sz="2800" dirty="0" err="1" smtClean="0"/>
              <a:t>synergies</a:t>
            </a:r>
            <a:endParaRPr lang="de-DE" altLang="ja-JP" sz="2800" dirty="0" smtClean="0"/>
          </a:p>
          <a:p>
            <a:pPr algn="l"/>
            <a:endParaRPr kumimoji="1" lang="ja-JP" altLang="en-US" sz="2800" dirty="0">
              <a:latin typeface="Arial" pitchFamily="34" charset="0"/>
              <a:ea typeface="ＭＳ Ｐゴシック" pitchFamily="50" charset="-128"/>
              <a:cs typeface="Arial" pitchFamily="34" charset="0"/>
            </a:endParaRPr>
          </a:p>
        </p:txBody>
      </p:sp>
      <p:sp>
        <p:nvSpPr>
          <p:cNvPr id="3" name="Rechteck 4"/>
          <p:cNvSpPr/>
          <p:nvPr/>
        </p:nvSpPr>
        <p:spPr>
          <a:xfrm>
            <a:off x="179512" y="1052736"/>
            <a:ext cx="8892480" cy="5693866"/>
          </a:xfrm>
          <a:prstGeom prst="rect">
            <a:avLst/>
          </a:prstGeom>
        </p:spPr>
        <p:txBody>
          <a:bodyPr wrap="square">
            <a:spAutoFit/>
          </a:bodyPr>
          <a:lstStyle/>
          <a:p>
            <a:r>
              <a:rPr lang="en-US" sz="2000" b="1" dirty="0" smtClean="0">
                <a:solidFill>
                  <a:schemeClr val="accent1"/>
                </a:solidFill>
              </a:rPr>
              <a:t>Benefits of USR has a strong orientation towards typical ERL features: short pulses, high coherence, round beams, flexible operation modes, reduced no. of turns</a:t>
            </a:r>
          </a:p>
          <a:p>
            <a:endParaRPr lang="en-US" sz="2000" b="1" dirty="0" smtClean="0">
              <a:solidFill>
                <a:schemeClr val="accent1"/>
              </a:solidFill>
            </a:endParaRPr>
          </a:p>
          <a:p>
            <a:r>
              <a:rPr lang="en-US" sz="1600" b="1" dirty="0" smtClean="0"/>
              <a:t>Special </a:t>
            </a:r>
            <a:r>
              <a:rPr lang="en-US" sz="1600" b="1" dirty="0"/>
              <a:t>operating modes</a:t>
            </a:r>
            <a:r>
              <a:rPr lang="en-US" sz="1600" b="1" dirty="0" smtClean="0"/>
              <a:t>:</a:t>
            </a:r>
            <a:endParaRPr lang="en-US" sz="1600" dirty="0"/>
          </a:p>
          <a:p>
            <a:r>
              <a:rPr lang="en-US" sz="1600" dirty="0"/>
              <a:t>– Single/few-turn, </a:t>
            </a:r>
            <a:r>
              <a:rPr lang="en-US" sz="1600" b="1" dirty="0"/>
              <a:t>sub-</a:t>
            </a:r>
            <a:r>
              <a:rPr lang="en-US" sz="1600" b="1" dirty="0" err="1"/>
              <a:t>ps</a:t>
            </a:r>
            <a:r>
              <a:rPr lang="en-US" sz="1600" b="1" dirty="0"/>
              <a:t> bunch mode</a:t>
            </a:r>
          </a:p>
          <a:p>
            <a:r>
              <a:rPr lang="en-US" sz="1600" dirty="0"/>
              <a:t>– Crab cavity short pulse scheme (shorter bunches plus smaller emittance might </a:t>
            </a:r>
            <a:r>
              <a:rPr lang="en-US" sz="1600" dirty="0" smtClean="0"/>
              <a:t>allow much </a:t>
            </a:r>
            <a:r>
              <a:rPr lang="en-US" sz="1600" b="1" dirty="0"/>
              <a:t>shorter pulses </a:t>
            </a:r>
            <a:r>
              <a:rPr lang="en-US" sz="1600" dirty="0"/>
              <a:t>compared to SPX)</a:t>
            </a:r>
          </a:p>
          <a:p>
            <a:r>
              <a:rPr lang="en-US" sz="1600" dirty="0"/>
              <a:t>– 100-1000 turn mode, enabling very </a:t>
            </a:r>
            <a:r>
              <a:rPr lang="en-US" sz="1600" b="1" dirty="0"/>
              <a:t>low emittance </a:t>
            </a:r>
            <a:r>
              <a:rPr lang="en-US" sz="1600" dirty="0"/>
              <a:t>with reduced dynamic aperture</a:t>
            </a:r>
            <a:r>
              <a:rPr lang="en-US" sz="1600" dirty="0" smtClean="0"/>
              <a:t>, </a:t>
            </a:r>
            <a:r>
              <a:rPr lang="en-US" sz="1600" b="1" dirty="0" smtClean="0"/>
              <a:t>requiring </a:t>
            </a:r>
            <a:r>
              <a:rPr lang="en-US" sz="1600" b="1" dirty="0"/>
              <a:t>injection of fresh electrons from a superconducting linac </a:t>
            </a:r>
            <a:r>
              <a:rPr lang="en-US" sz="1600" dirty="0"/>
              <a:t>operating without</a:t>
            </a:r>
          </a:p>
          <a:p>
            <a:r>
              <a:rPr lang="en-US" sz="1600" dirty="0"/>
              <a:t>energy recovery (e.g. ~1 mA @ few GeV)</a:t>
            </a:r>
          </a:p>
          <a:p>
            <a:r>
              <a:rPr lang="en-US" sz="1600" dirty="0"/>
              <a:t>– </a:t>
            </a:r>
            <a:r>
              <a:rPr lang="en-US" sz="1600" b="1" dirty="0"/>
              <a:t>localized bunch compression </a:t>
            </a:r>
            <a:r>
              <a:rPr lang="en-US" sz="1600" dirty="0"/>
              <a:t>systems with components located in long straight sections</a:t>
            </a:r>
          </a:p>
          <a:p>
            <a:r>
              <a:rPr lang="en-US" sz="1600" dirty="0"/>
              <a:t>– </a:t>
            </a:r>
            <a:r>
              <a:rPr lang="en-US" sz="1600" b="1" dirty="0"/>
              <a:t>bunch tailoring </a:t>
            </a:r>
            <a:r>
              <a:rPr lang="en-US" sz="1600" dirty="0"/>
              <a:t>with low alpha, non linear momentum compaction, multiple </a:t>
            </a:r>
            <a:r>
              <a:rPr lang="en-US" sz="1600" dirty="0" smtClean="0"/>
              <a:t>RF frequencies</a:t>
            </a:r>
            <a:endParaRPr lang="en-US" sz="1600" dirty="0"/>
          </a:p>
          <a:p>
            <a:r>
              <a:rPr lang="en-US" sz="1600" dirty="0"/>
              <a:t>– lasing in an </a:t>
            </a:r>
            <a:r>
              <a:rPr lang="en-US" sz="1600" b="1" dirty="0"/>
              <a:t>FEL located in a switched bypass</a:t>
            </a:r>
            <a:r>
              <a:rPr lang="en-US" sz="1600" dirty="0"/>
              <a:t>, where the post-lasing electron bunches</a:t>
            </a:r>
          </a:p>
          <a:p>
            <a:r>
              <a:rPr lang="en-US" sz="1600" dirty="0"/>
              <a:t>are returned to the storage ring for damping</a:t>
            </a:r>
          </a:p>
          <a:p>
            <a:r>
              <a:rPr lang="en-US" sz="1600" dirty="0"/>
              <a:t>– partial lasing at soft X-ray wavelengths using the stored beam, requiring high peak</a:t>
            </a:r>
          </a:p>
          <a:p>
            <a:r>
              <a:rPr lang="en-US" sz="1600" dirty="0"/>
              <a:t>current created by </a:t>
            </a:r>
            <a:r>
              <a:rPr lang="en-US" sz="1600" b="1" dirty="0"/>
              <a:t>localized bunch </a:t>
            </a:r>
            <a:r>
              <a:rPr lang="en-US" sz="1600" b="1" dirty="0" smtClean="0"/>
              <a:t>manipulation</a:t>
            </a:r>
          </a:p>
          <a:p>
            <a:endParaRPr lang="en-US" sz="1600" b="1" dirty="0" smtClean="0"/>
          </a:p>
          <a:p>
            <a:r>
              <a:rPr lang="en-US" sz="2000" b="1" dirty="0" smtClean="0">
                <a:solidFill>
                  <a:schemeClr val="accent1"/>
                </a:solidFill>
              </a:rPr>
              <a:t>USR lattices and optimization procedures become highly complex, but using existing technologies</a:t>
            </a:r>
          </a:p>
          <a:p>
            <a:r>
              <a:rPr lang="en-US" sz="2000" b="1" dirty="0" smtClean="0">
                <a:solidFill>
                  <a:schemeClr val="accent1"/>
                </a:solidFill>
              </a:rPr>
              <a:t>ERLs just start off and future potentials will develop after  ‘generation 1’ goes online</a:t>
            </a:r>
            <a:endParaRPr lang="en-US" sz="2000" dirty="0">
              <a:solidFill>
                <a:schemeClr val="accen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kumimoji="1" lang="de-DE" altLang="ja-JP" dirty="0" smtClean="0">
                <a:ea typeface="ＭＳ Ｐゴシック" pitchFamily="50" charset="-128"/>
                <a:cs typeface="Arial" pitchFamily="34" charset="0"/>
              </a:rPr>
              <a:t>Joint session:Sources I- Injectors for ERLs</a:t>
            </a:r>
            <a:endParaRPr lang="en-GB" dirty="0"/>
          </a:p>
        </p:txBody>
      </p:sp>
      <p:sp>
        <p:nvSpPr>
          <p:cNvPr id="3" name="Content Placeholder 2"/>
          <p:cNvSpPr>
            <a:spLocks noGrp="1"/>
          </p:cNvSpPr>
          <p:nvPr>
            <p:ph idx="1"/>
          </p:nvPr>
        </p:nvSpPr>
        <p:spPr>
          <a:xfrm>
            <a:off x="0" y="2708920"/>
            <a:ext cx="8460432" cy="3744416"/>
          </a:xfrm>
        </p:spPr>
        <p:txBody>
          <a:bodyPr>
            <a:normAutofit fontScale="85000" lnSpcReduction="20000"/>
          </a:bodyPr>
          <a:lstStyle/>
          <a:p>
            <a:pPr>
              <a:buNone/>
            </a:pPr>
            <a:r>
              <a:rPr lang="en-GB" sz="4000" dirty="0" smtClean="0">
                <a:solidFill>
                  <a:srgbClr val="00B050"/>
                </a:solidFill>
              </a:rPr>
              <a:t>Three areas future collaboration</a:t>
            </a:r>
          </a:p>
          <a:p>
            <a:pPr marL="742950" indent="-742950">
              <a:buAutoNum type="arabicPeriod"/>
            </a:pPr>
            <a:r>
              <a:rPr lang="en-GB" sz="4000" dirty="0" smtClean="0"/>
              <a:t>Emittance and longitudinal bunch properties </a:t>
            </a:r>
            <a:r>
              <a:rPr lang="en-GB" sz="4000" dirty="0" err="1" smtClean="0"/>
              <a:t>vs</a:t>
            </a:r>
            <a:r>
              <a:rPr lang="en-GB" sz="4000" dirty="0" smtClean="0"/>
              <a:t> charge</a:t>
            </a:r>
          </a:p>
          <a:p>
            <a:pPr marL="742950" indent="-742950">
              <a:buAutoNum type="arabicPeriod"/>
            </a:pPr>
            <a:r>
              <a:rPr lang="en-GB" sz="4000" dirty="0" smtClean="0"/>
              <a:t>Operating cathode lifetime and integrated charge per cathode intervention</a:t>
            </a:r>
          </a:p>
          <a:p>
            <a:pPr marL="742950" indent="-742950">
              <a:buAutoNum type="arabicPeriod"/>
            </a:pPr>
            <a:r>
              <a:rPr lang="en-GB" sz="4000" dirty="0" smtClean="0"/>
              <a:t>Field emission</a:t>
            </a:r>
          </a:p>
          <a:p>
            <a:pPr marL="1143000" lvl="1" indent="-742950"/>
            <a:r>
              <a:rPr lang="en-GB" dirty="0" smtClean="0"/>
              <a:t>Removal methods (HV, wiping, gas processing &amp; others)</a:t>
            </a:r>
          </a:p>
          <a:p>
            <a:pPr marL="1143000" lvl="1" indent="-742950"/>
            <a:r>
              <a:rPr lang="en-GB" dirty="0" smtClean="0"/>
              <a:t>Characterisation  (location, causes etc.)</a:t>
            </a:r>
          </a:p>
        </p:txBody>
      </p:sp>
      <p:sp>
        <p:nvSpPr>
          <p:cNvPr id="4" name="TextBox 3"/>
          <p:cNvSpPr txBox="1"/>
          <p:nvPr/>
        </p:nvSpPr>
        <p:spPr>
          <a:xfrm>
            <a:off x="1835696" y="6396335"/>
            <a:ext cx="6984776" cy="461665"/>
          </a:xfrm>
          <a:prstGeom prst="rect">
            <a:avLst/>
          </a:prstGeom>
          <a:noFill/>
        </p:spPr>
        <p:txBody>
          <a:bodyPr wrap="square" rtlCol="0">
            <a:spAutoFit/>
          </a:bodyPr>
          <a:lstStyle/>
          <a:p>
            <a:r>
              <a:rPr lang="en-GB" sz="2400" b="1" dirty="0" smtClean="0">
                <a:solidFill>
                  <a:srgbClr val="FF0000"/>
                </a:solidFill>
              </a:rPr>
              <a:t>50 </a:t>
            </a:r>
            <a:r>
              <a:rPr lang="en-GB" sz="2400" b="1" dirty="0" err="1" smtClean="0">
                <a:solidFill>
                  <a:srgbClr val="FF0000"/>
                </a:solidFill>
              </a:rPr>
              <a:t>mA</a:t>
            </a:r>
            <a:r>
              <a:rPr lang="en-GB" sz="2400" b="1" dirty="0" smtClean="0">
                <a:solidFill>
                  <a:srgbClr val="FF0000"/>
                </a:solidFill>
              </a:rPr>
              <a:t>  record and 35 </a:t>
            </a:r>
            <a:r>
              <a:rPr lang="en-GB" sz="2400" b="1" dirty="0" err="1" smtClean="0">
                <a:solidFill>
                  <a:srgbClr val="FF0000"/>
                </a:solidFill>
              </a:rPr>
              <a:t>mA</a:t>
            </a:r>
            <a:r>
              <a:rPr lang="en-GB" sz="2400" b="1" dirty="0" smtClean="0">
                <a:solidFill>
                  <a:srgbClr val="FF0000"/>
                </a:solidFill>
              </a:rPr>
              <a:t>  sustainable (Cornell)</a:t>
            </a:r>
          </a:p>
        </p:txBody>
      </p:sp>
      <p:sp>
        <p:nvSpPr>
          <p:cNvPr id="5" name="タイトル 1"/>
          <p:cNvSpPr txBox="1">
            <a:spLocks/>
          </p:cNvSpPr>
          <p:nvPr/>
        </p:nvSpPr>
        <p:spPr>
          <a:xfrm>
            <a:off x="0" y="764704"/>
            <a:ext cx="8640960" cy="21602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de-DE" altLang="ja-JP" sz="2000" dirty="0" smtClean="0">
                <a:solidFill>
                  <a:srgbClr val="FF0000"/>
                </a:solidFill>
                <a:latin typeface="+mn-lt"/>
                <a:ea typeface="ＭＳ Ｐゴシック" pitchFamily="50" charset="-128"/>
                <a:cs typeface="Arial" pitchFamily="34" charset="0"/>
              </a:rPr>
              <a:t>Andrew </a:t>
            </a:r>
            <a:r>
              <a:rPr kumimoji="1" lang="de-DE" altLang="ja-JP" sz="2000" dirty="0" err="1" smtClean="0">
                <a:solidFill>
                  <a:srgbClr val="FF0000"/>
                </a:solidFill>
                <a:latin typeface="+mn-lt"/>
                <a:ea typeface="ＭＳ Ｐゴシック" pitchFamily="50" charset="-128"/>
                <a:cs typeface="Arial" pitchFamily="34" charset="0"/>
              </a:rPr>
              <a:t>Burrill</a:t>
            </a:r>
            <a:r>
              <a:rPr kumimoji="1" lang="de-DE" altLang="ja-JP" sz="2000" dirty="0">
                <a:solidFill>
                  <a:srgbClr val="FF0000"/>
                </a:solidFill>
                <a:latin typeface="+mn-lt"/>
                <a:ea typeface="ＭＳ Ｐゴシック" pitchFamily="50" charset="-128"/>
                <a:cs typeface="Arial" pitchFamily="34" charset="0"/>
              </a:rPr>
              <a:t> </a:t>
            </a:r>
            <a:r>
              <a:rPr kumimoji="1" lang="de-DE" altLang="ja-JP" sz="2000" dirty="0" err="1">
                <a:latin typeface="+mn-lt"/>
                <a:ea typeface="ＭＳ Ｐゴシック" pitchFamily="50" charset="-128"/>
                <a:cs typeface="Arial" pitchFamily="34" charset="0"/>
              </a:rPr>
              <a:t>Requirements</a:t>
            </a:r>
            <a:r>
              <a:rPr kumimoji="1" lang="de-DE" altLang="ja-JP" sz="2000" dirty="0">
                <a:latin typeface="+mn-lt"/>
                <a:ea typeface="ＭＳ Ｐゴシック" pitchFamily="50" charset="-128"/>
                <a:cs typeface="Arial" pitchFamily="34" charset="0"/>
              </a:rPr>
              <a:t> </a:t>
            </a:r>
            <a:r>
              <a:rPr kumimoji="1" lang="de-DE" altLang="ja-JP" sz="2000" dirty="0" err="1">
                <a:latin typeface="+mn-lt"/>
                <a:ea typeface="ＭＳ Ｐゴシック" pitchFamily="50" charset="-128"/>
                <a:cs typeface="Arial" pitchFamily="34" charset="0"/>
              </a:rPr>
              <a:t>and</a:t>
            </a:r>
            <a:r>
              <a:rPr kumimoji="1" lang="de-DE" altLang="ja-JP" sz="2000" dirty="0">
                <a:latin typeface="+mn-lt"/>
                <a:ea typeface="ＭＳ Ｐゴシック" pitchFamily="50" charset="-128"/>
                <a:cs typeface="Arial" pitchFamily="34" charset="0"/>
              </a:rPr>
              <a:t> </a:t>
            </a:r>
            <a:r>
              <a:rPr kumimoji="1" lang="de-DE" altLang="ja-JP" sz="2000" dirty="0" err="1">
                <a:latin typeface="+mn-lt"/>
                <a:ea typeface="ＭＳ Ｐゴシック" pitchFamily="50" charset="-128"/>
                <a:cs typeface="Arial" pitchFamily="34" charset="0"/>
              </a:rPr>
              <a:t>first</a:t>
            </a:r>
            <a:r>
              <a:rPr kumimoji="1" lang="de-DE" altLang="ja-JP" sz="2000" dirty="0">
                <a:latin typeface="+mn-lt"/>
                <a:ea typeface="ＭＳ Ｐゴシック" pitchFamily="50" charset="-128"/>
                <a:cs typeface="Arial" pitchFamily="34" charset="0"/>
              </a:rPr>
              <a:t> </a:t>
            </a:r>
            <a:r>
              <a:rPr kumimoji="1" lang="de-DE" altLang="ja-JP" sz="2000" dirty="0" err="1">
                <a:latin typeface="+mn-lt"/>
                <a:ea typeface="ＭＳ Ｐゴシック" pitchFamily="50" charset="-128"/>
                <a:cs typeface="Arial" pitchFamily="34" charset="0"/>
              </a:rPr>
              <a:t>ideas</a:t>
            </a:r>
            <a:endParaRPr kumimoji="1" lang="de-DE" altLang="ja-JP" sz="2000" dirty="0" smtClean="0">
              <a:latin typeface="+mn-lt"/>
              <a:ea typeface="ＭＳ Ｐゴシック" pitchFamily="50" charset="-128"/>
              <a:cs typeface="Arial" pitchFamily="34" charset="0"/>
            </a:endParaRPr>
          </a:p>
          <a:p>
            <a:pPr algn="l"/>
            <a:r>
              <a:rPr kumimoji="1" lang="de-DE" altLang="ja-JP" sz="2000" dirty="0" err="1" smtClean="0">
                <a:latin typeface="+mn-lt"/>
                <a:ea typeface="ＭＳ Ｐゴシック" pitchFamily="50" charset="-128"/>
                <a:cs typeface="Arial" pitchFamily="34" charset="0"/>
              </a:rPr>
              <a:t>Injector</a:t>
            </a:r>
            <a:r>
              <a:rPr kumimoji="1" lang="de-DE" altLang="ja-JP" sz="2000" dirty="0" smtClean="0">
                <a:latin typeface="+mn-lt"/>
                <a:ea typeface="ＭＳ Ｐゴシック" pitchFamily="50" charset="-128"/>
                <a:cs typeface="Arial" pitchFamily="34" charset="0"/>
              </a:rPr>
              <a:t> </a:t>
            </a:r>
            <a:r>
              <a:rPr kumimoji="1" lang="de-DE" altLang="ja-JP" sz="2000" dirty="0" err="1" smtClean="0">
                <a:latin typeface="+mn-lt"/>
                <a:ea typeface="ＭＳ Ｐゴシック" pitchFamily="50" charset="-128"/>
                <a:cs typeface="Arial" pitchFamily="34" charset="0"/>
              </a:rPr>
              <a:t>development</a:t>
            </a:r>
            <a:endParaRPr kumimoji="1" lang="de-DE" altLang="ja-JP" sz="2000" dirty="0" smtClean="0">
              <a:latin typeface="+mn-lt"/>
              <a:ea typeface="ＭＳ Ｐゴシック" pitchFamily="50" charset="-128"/>
              <a:cs typeface="Arial" pitchFamily="34" charset="0"/>
            </a:endParaRPr>
          </a:p>
          <a:p>
            <a:pPr algn="l"/>
            <a:r>
              <a:rPr kumimoji="1" lang="de-DE" altLang="ja-JP" sz="2000" dirty="0" smtClean="0">
                <a:solidFill>
                  <a:srgbClr val="FF0000"/>
                </a:solidFill>
                <a:latin typeface="+mn-lt"/>
                <a:ea typeface="ＭＳ Ｐゴシック" pitchFamily="50" charset="-128"/>
                <a:cs typeface="Arial" pitchFamily="34" charset="0"/>
              </a:rPr>
              <a:t> 	</a:t>
            </a:r>
            <a:r>
              <a:rPr kumimoji="1" lang="de-DE" altLang="ja-JP" sz="2000" dirty="0" smtClean="0">
                <a:latin typeface="+mn-lt"/>
                <a:ea typeface="ＭＳ Ｐゴシック" pitchFamily="50" charset="-128"/>
                <a:cs typeface="Arial" pitchFamily="34" charset="0"/>
              </a:rPr>
              <a:t>BERLinPro</a:t>
            </a:r>
            <a:r>
              <a:rPr kumimoji="1" lang="de-DE" altLang="ja-JP" sz="2000" dirty="0" smtClean="0">
                <a:solidFill>
                  <a:srgbClr val="FF0000"/>
                </a:solidFill>
                <a:latin typeface="+mn-lt"/>
                <a:ea typeface="ＭＳ Ｐゴシック" pitchFamily="50" charset="-128"/>
                <a:cs typeface="Arial" pitchFamily="34" charset="0"/>
              </a:rPr>
              <a:t> T. Kamps    </a:t>
            </a:r>
            <a:r>
              <a:rPr kumimoji="1" lang="de-DE" altLang="ja-JP" sz="2000" dirty="0" smtClean="0">
                <a:latin typeface="+mn-lt"/>
                <a:ea typeface="ＭＳ Ｐゴシック" pitchFamily="50" charset="-128"/>
                <a:cs typeface="Arial" pitchFamily="34" charset="0"/>
              </a:rPr>
              <a:t>SRF </a:t>
            </a:r>
            <a:r>
              <a:rPr kumimoji="1" lang="de-DE" altLang="ja-JP" sz="2000" dirty="0" err="1" smtClean="0">
                <a:latin typeface="+mn-lt"/>
                <a:ea typeface="ＭＳ Ｐゴシック" pitchFamily="50" charset="-128"/>
                <a:cs typeface="Arial" pitchFamily="34" charset="0"/>
              </a:rPr>
              <a:t>gun</a:t>
            </a:r>
            <a:r>
              <a:rPr kumimoji="1" lang="de-DE" altLang="ja-JP" sz="2000" dirty="0" smtClean="0">
                <a:latin typeface="+mn-lt"/>
                <a:ea typeface="ＭＳ Ｐゴシック" pitchFamily="50" charset="-128"/>
                <a:cs typeface="Arial" pitchFamily="34" charset="0"/>
              </a:rPr>
              <a:t> – beam </a:t>
            </a:r>
            <a:r>
              <a:rPr kumimoji="1" lang="de-DE" altLang="ja-JP" sz="2000" dirty="0" err="1" smtClean="0">
                <a:latin typeface="+mn-lt"/>
                <a:ea typeface="ＭＳ Ｐゴシック" pitchFamily="50" charset="-128"/>
                <a:cs typeface="Arial" pitchFamily="34" charset="0"/>
              </a:rPr>
              <a:t>studies</a:t>
            </a:r>
            <a:r>
              <a:rPr kumimoji="1" lang="de-DE" altLang="ja-JP" sz="2000" dirty="0" smtClean="0">
                <a:latin typeface="+mn-lt"/>
                <a:ea typeface="ＭＳ Ｐゴシック" pitchFamily="50" charset="-128"/>
                <a:cs typeface="Arial" pitchFamily="34" charset="0"/>
              </a:rPr>
              <a:t> </a:t>
            </a:r>
            <a:r>
              <a:rPr kumimoji="1" lang="de-DE" altLang="ja-JP" sz="2000" dirty="0" err="1" smtClean="0">
                <a:latin typeface="+mn-lt"/>
                <a:ea typeface="ＭＳ Ｐゴシック" pitchFamily="50" charset="-128"/>
                <a:cs typeface="Arial" pitchFamily="34" charset="0"/>
              </a:rPr>
              <a:t>with</a:t>
            </a:r>
            <a:r>
              <a:rPr kumimoji="1" lang="de-DE" altLang="ja-JP" sz="2000" dirty="0" smtClean="0">
                <a:latin typeface="+mn-lt"/>
                <a:ea typeface="ＭＳ Ｐゴシック" pitchFamily="50" charset="-128"/>
                <a:cs typeface="Arial" pitchFamily="34" charset="0"/>
              </a:rPr>
              <a:t> </a:t>
            </a:r>
            <a:r>
              <a:rPr kumimoji="1" lang="de-DE" altLang="ja-JP" sz="2000" dirty="0" err="1" smtClean="0">
                <a:latin typeface="+mn-lt"/>
                <a:ea typeface="ＭＳ Ｐゴシック" pitchFamily="50" charset="-128"/>
                <a:cs typeface="Arial" pitchFamily="34" charset="0"/>
              </a:rPr>
              <a:t>Pb</a:t>
            </a:r>
            <a:r>
              <a:rPr kumimoji="1" lang="de-DE" altLang="ja-JP" sz="2000" dirty="0" smtClean="0">
                <a:latin typeface="+mn-lt"/>
                <a:ea typeface="ＭＳ Ｐゴシック" pitchFamily="50" charset="-128"/>
                <a:cs typeface="Arial" pitchFamily="34" charset="0"/>
              </a:rPr>
              <a:t> </a:t>
            </a:r>
            <a:r>
              <a:rPr kumimoji="1" lang="de-DE" altLang="ja-JP" sz="2000" dirty="0" err="1" smtClean="0">
                <a:latin typeface="+mn-lt"/>
                <a:ea typeface="ＭＳ Ｐゴシック" pitchFamily="50" charset="-128"/>
                <a:cs typeface="Arial" pitchFamily="34" charset="0"/>
              </a:rPr>
              <a:t>cathode</a:t>
            </a:r>
            <a:endParaRPr kumimoji="1" lang="de-DE" altLang="ja-JP" sz="2000" dirty="0" smtClean="0">
              <a:latin typeface="+mn-lt"/>
              <a:ea typeface="ＭＳ Ｐゴシック" pitchFamily="50" charset="-128"/>
              <a:cs typeface="Arial" pitchFamily="34" charset="0"/>
            </a:endParaRPr>
          </a:p>
          <a:p>
            <a:pPr algn="l"/>
            <a:r>
              <a:rPr kumimoji="1" lang="de-DE" altLang="ja-JP" sz="2000" dirty="0">
                <a:solidFill>
                  <a:srgbClr val="FF0000"/>
                </a:solidFill>
                <a:latin typeface="+mn-lt"/>
                <a:ea typeface="ＭＳ Ｐゴシック" pitchFamily="50" charset="-128"/>
                <a:cs typeface="Arial" pitchFamily="34" charset="0"/>
              </a:rPr>
              <a:t>	</a:t>
            </a:r>
            <a:r>
              <a:rPr kumimoji="1" lang="de-DE" altLang="ja-JP" sz="2000" dirty="0" smtClean="0">
                <a:latin typeface="+mn-lt"/>
                <a:ea typeface="ＭＳ Ｐゴシック" pitchFamily="50" charset="-128"/>
                <a:cs typeface="Arial" pitchFamily="34" charset="0"/>
              </a:rPr>
              <a:t>KEK</a:t>
            </a:r>
            <a:r>
              <a:rPr kumimoji="1" lang="de-DE" altLang="ja-JP" sz="2000" dirty="0" smtClean="0">
                <a:solidFill>
                  <a:srgbClr val="FF0000"/>
                </a:solidFill>
                <a:latin typeface="+mn-lt"/>
                <a:ea typeface="ＭＳ Ｐゴシック" pitchFamily="50" charset="-128"/>
                <a:cs typeface="Arial" pitchFamily="34" charset="0"/>
              </a:rPr>
              <a:t> T. Miyajima           </a:t>
            </a:r>
            <a:r>
              <a:rPr kumimoji="1" lang="de-DE" altLang="ja-JP" sz="2000" dirty="0" smtClean="0">
                <a:latin typeface="+mn-lt"/>
                <a:ea typeface="ＭＳ Ｐゴシック" pitchFamily="50" charset="-128"/>
                <a:cs typeface="Arial" pitchFamily="34" charset="0"/>
              </a:rPr>
              <a:t>DC gun reached &gt; 500kV </a:t>
            </a:r>
          </a:p>
          <a:p>
            <a:pPr algn="l"/>
            <a:r>
              <a:rPr kumimoji="1" lang="de-DE" altLang="ja-JP" sz="2000" dirty="0">
                <a:solidFill>
                  <a:srgbClr val="FF0000"/>
                </a:solidFill>
                <a:latin typeface="+mn-lt"/>
                <a:ea typeface="ＭＳ Ｐゴシック" pitchFamily="50" charset="-128"/>
                <a:cs typeface="Arial" pitchFamily="34" charset="0"/>
              </a:rPr>
              <a:t>	</a:t>
            </a:r>
            <a:r>
              <a:rPr kumimoji="1" lang="de-DE" altLang="ja-JP" sz="2000" dirty="0" smtClean="0">
                <a:latin typeface="+mn-lt"/>
                <a:ea typeface="ＭＳ Ｐゴシック" pitchFamily="50" charset="-128"/>
                <a:cs typeface="Arial" pitchFamily="34" charset="0"/>
              </a:rPr>
              <a:t>JAEA</a:t>
            </a:r>
            <a:r>
              <a:rPr kumimoji="1" lang="de-DE" altLang="ja-JP" sz="2000" dirty="0" smtClean="0">
                <a:solidFill>
                  <a:srgbClr val="FF0000"/>
                </a:solidFill>
                <a:latin typeface="+mn-lt"/>
                <a:ea typeface="ＭＳ Ｐゴシック" pitchFamily="50" charset="-128"/>
                <a:cs typeface="Arial" pitchFamily="34" charset="0"/>
              </a:rPr>
              <a:t> N. </a:t>
            </a:r>
            <a:r>
              <a:rPr kumimoji="1" lang="de-DE" altLang="ja-JP" sz="2000" dirty="0" err="1" smtClean="0">
                <a:solidFill>
                  <a:srgbClr val="FF0000"/>
                </a:solidFill>
                <a:latin typeface="+mn-lt"/>
                <a:ea typeface="ＭＳ Ｐゴシック" pitchFamily="50" charset="-128"/>
                <a:cs typeface="Arial" pitchFamily="34" charset="0"/>
              </a:rPr>
              <a:t>Nishimori</a:t>
            </a:r>
            <a:r>
              <a:rPr kumimoji="1" lang="de-DE" altLang="ja-JP" sz="2000" dirty="0" smtClean="0">
                <a:solidFill>
                  <a:srgbClr val="FF0000"/>
                </a:solidFill>
                <a:latin typeface="+mn-lt"/>
                <a:ea typeface="ＭＳ Ｐゴシック" pitchFamily="50" charset="-128"/>
                <a:cs typeface="Arial" pitchFamily="34" charset="0"/>
              </a:rPr>
              <a:t>       </a:t>
            </a:r>
            <a:r>
              <a:rPr kumimoji="1" lang="de-DE" altLang="ja-JP" sz="2000" dirty="0" smtClean="0">
                <a:latin typeface="+mn-lt"/>
                <a:ea typeface="ＭＳ Ｐゴシック" pitchFamily="50" charset="-128"/>
                <a:cs typeface="Arial" pitchFamily="34" charset="0"/>
              </a:rPr>
              <a:t>DC </a:t>
            </a:r>
            <a:r>
              <a:rPr kumimoji="1" lang="de-DE" altLang="ja-JP" sz="2000" dirty="0" err="1" smtClean="0">
                <a:latin typeface="+mn-lt"/>
                <a:ea typeface="ＭＳ Ｐゴシック" pitchFamily="50" charset="-128"/>
                <a:cs typeface="Arial" pitchFamily="34" charset="0"/>
              </a:rPr>
              <a:t>gun</a:t>
            </a:r>
            <a:r>
              <a:rPr kumimoji="1" lang="de-DE" altLang="ja-JP" sz="2000" dirty="0" smtClean="0">
                <a:latin typeface="+mn-lt"/>
                <a:ea typeface="ＭＳ Ｐゴシック" pitchFamily="50" charset="-128"/>
                <a:cs typeface="Arial" pitchFamily="34" charset="0"/>
              </a:rPr>
              <a:t> </a:t>
            </a:r>
            <a:r>
              <a:rPr kumimoji="1" lang="de-DE" altLang="ja-JP" sz="2000" dirty="0" err="1" smtClean="0">
                <a:latin typeface="+mn-lt"/>
                <a:ea typeface="ＭＳ Ｐゴシック" pitchFamily="50" charset="-128"/>
                <a:cs typeface="Arial" pitchFamily="34" charset="0"/>
              </a:rPr>
              <a:t>reached</a:t>
            </a:r>
            <a:r>
              <a:rPr kumimoji="1" lang="de-DE" altLang="ja-JP" sz="2000" dirty="0" smtClean="0">
                <a:latin typeface="+mn-lt"/>
                <a:ea typeface="ＭＳ Ｐゴシック" pitchFamily="50" charset="-128"/>
                <a:cs typeface="Arial" pitchFamily="34" charset="0"/>
              </a:rPr>
              <a:t> &gt; 500kV</a:t>
            </a:r>
          </a:p>
          <a:p>
            <a:pPr algn="l"/>
            <a:r>
              <a:rPr kumimoji="1" lang="de-DE" altLang="ja-JP" sz="2000" dirty="0">
                <a:solidFill>
                  <a:srgbClr val="FF0000"/>
                </a:solidFill>
                <a:latin typeface="+mn-lt"/>
                <a:ea typeface="ＭＳ Ｐゴシック" pitchFamily="50" charset="-128"/>
                <a:cs typeface="Arial" pitchFamily="34" charset="0"/>
              </a:rPr>
              <a:t>	</a:t>
            </a:r>
            <a:endParaRPr kumimoji="1" lang="ja-JP" altLang="en-US" sz="2000" dirty="0">
              <a:latin typeface="Arial" pitchFamily="34" charset="0"/>
              <a:ea typeface="ＭＳ Ｐゴシック" pitchFamily="50"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4">
                                            <p:txEl>
                                              <p:pRg st="0" end="0"/>
                                            </p:txEl>
                                          </p:spTgt>
                                        </p:tgtEl>
                                      </p:cBhvr>
                                    </p:animEffect>
                                    <p:animScale>
                                      <p:cBhvr>
                                        <p:cTn id="9"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95536" y="-27384"/>
            <a:ext cx="8640960"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de-DE" altLang="ja-JP" sz="3200" dirty="0" smtClean="0">
                <a:solidFill>
                  <a:schemeClr val="tx2"/>
                </a:solidFill>
                <a:latin typeface="+mn-lt"/>
                <a:ea typeface="ＭＳ Ｐゴシック" pitchFamily="50" charset="-128"/>
                <a:cs typeface="Arial" pitchFamily="34" charset="0"/>
              </a:rPr>
              <a:t>Joint session with FEL: </a:t>
            </a:r>
            <a:r>
              <a:rPr lang="en-US" altLang="ja-JP" sz="3200" dirty="0" smtClean="0"/>
              <a:t>XFELO </a:t>
            </a:r>
            <a:endParaRPr kumimoji="1" lang="de-DE" altLang="ja-JP" sz="3200" dirty="0" smtClean="0">
              <a:solidFill>
                <a:schemeClr val="tx2"/>
              </a:solidFill>
              <a:latin typeface="+mn-lt"/>
              <a:ea typeface="ＭＳ Ｐゴシック" pitchFamily="50" charset="-128"/>
              <a:cs typeface="Arial" pitchFamily="34" charset="0"/>
            </a:endParaRPr>
          </a:p>
          <a:p>
            <a:pPr algn="l"/>
            <a:r>
              <a:rPr lang="en-US" altLang="ja-JP" sz="2800" dirty="0" smtClean="0">
                <a:solidFill>
                  <a:srgbClr val="FF0000"/>
                </a:solidFill>
                <a:latin typeface="+mn-lt"/>
              </a:rPr>
              <a:t>Shogo Sakanaka</a:t>
            </a:r>
            <a:r>
              <a:rPr lang="en-US" altLang="ja-JP" sz="2800" dirty="0">
                <a:latin typeface="+mn-lt"/>
              </a:rPr>
              <a:t>:</a:t>
            </a:r>
            <a:r>
              <a:rPr lang="en-US" altLang="ja-JP" sz="2800" dirty="0" smtClean="0">
                <a:latin typeface="+mn-lt"/>
              </a:rPr>
              <a:t> Plans </a:t>
            </a:r>
            <a:r>
              <a:rPr lang="en-US" altLang="ja-JP" sz="2800" dirty="0">
                <a:latin typeface="+mn-lt"/>
              </a:rPr>
              <a:t>of </a:t>
            </a:r>
            <a:r>
              <a:rPr lang="en-US" altLang="ja-JP" sz="2800" dirty="0" smtClean="0"/>
              <a:t>XFELO in </a:t>
            </a:r>
            <a:r>
              <a:rPr lang="en-US" altLang="ja-JP" sz="2800" dirty="0" smtClean="0">
                <a:latin typeface="+mn-lt"/>
              </a:rPr>
              <a:t>Future </a:t>
            </a:r>
            <a:r>
              <a:rPr lang="en-US" altLang="ja-JP" sz="2800" dirty="0">
                <a:latin typeface="+mn-lt"/>
              </a:rPr>
              <a:t>ERL Facilities</a:t>
            </a:r>
          </a:p>
          <a:p>
            <a:pPr algn="l"/>
            <a:r>
              <a:rPr kumimoji="1" lang="en-US" altLang="ja-JP" sz="2800" dirty="0" smtClean="0">
                <a:solidFill>
                  <a:srgbClr val="FF0000"/>
                </a:solidFill>
                <a:latin typeface="+mn-lt"/>
                <a:ea typeface="ＭＳ Ｐゴシック" pitchFamily="50" charset="-128"/>
                <a:cs typeface="Arial" pitchFamily="34" charset="0"/>
              </a:rPr>
              <a:t>Ryan R. Lindberg: </a:t>
            </a:r>
            <a:r>
              <a:rPr kumimoji="1" lang="en-US" altLang="ja-JP" sz="2800" dirty="0" smtClean="0">
                <a:latin typeface="+mn-lt"/>
                <a:ea typeface="ＭＳ Ｐゴシック" pitchFamily="50" charset="-128"/>
                <a:cs typeface="Arial" pitchFamily="34" charset="0"/>
              </a:rPr>
              <a:t>Overview </a:t>
            </a:r>
            <a:r>
              <a:rPr kumimoji="1" lang="en-US" altLang="ja-JP" sz="2800" dirty="0">
                <a:latin typeface="+mn-lt"/>
                <a:ea typeface="ＭＳ Ｐゴシック" pitchFamily="50" charset="-128"/>
                <a:cs typeface="Arial" pitchFamily="34" charset="0"/>
              </a:rPr>
              <a:t>of XFELO parameters</a:t>
            </a:r>
            <a:endParaRPr kumimoji="1" lang="ja-JP" altLang="en-US" sz="2800" dirty="0">
              <a:latin typeface="+mn-lt"/>
              <a:ea typeface="ＭＳ Ｐゴシック" pitchFamily="50" charset="-128"/>
              <a:cs typeface="Arial" pitchFamily="34" charset="0"/>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7101" y="1340768"/>
            <a:ext cx="5976937" cy="4227513"/>
          </a:xfrm>
          <a:prstGeom prst="rect">
            <a:avLst/>
          </a:prstGeom>
          <a:solidFill>
            <a:srgbClr val="D3EBED"/>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5" name="Rectangle 13"/>
          <p:cNvSpPr>
            <a:spLocks noChangeArrowheads="1"/>
          </p:cNvSpPr>
          <p:nvPr/>
        </p:nvSpPr>
        <p:spPr bwMode="auto">
          <a:xfrm>
            <a:off x="8418388" y="3717256"/>
            <a:ext cx="171450" cy="266700"/>
          </a:xfrm>
          <a:prstGeom prst="rect">
            <a:avLst/>
          </a:prstGeom>
          <a:solidFill>
            <a:srgbClr val="FF0000"/>
          </a:solidFill>
          <a:ln w="28575">
            <a:solidFill>
              <a:srgbClr val="FF0000"/>
            </a:solidFill>
            <a:miter lim="800000"/>
            <a:headEnd/>
            <a:tailEnd/>
          </a:ln>
        </p:spPr>
        <p:txBody>
          <a:bodyPr wrap="none" anchor="ctr"/>
          <a:lstStyle/>
          <a:p>
            <a:pPr defTabSz="457200"/>
            <a:endParaRPr lang="ja-JP" altLang="ja-JP">
              <a:latin typeface="Calibri" pitchFamily="34" charset="0"/>
            </a:endParaRPr>
          </a:p>
        </p:txBody>
      </p:sp>
      <p:sp>
        <p:nvSpPr>
          <p:cNvPr id="6" name="Text Box 14"/>
          <p:cNvSpPr txBox="1">
            <a:spLocks noChangeArrowheads="1"/>
          </p:cNvSpPr>
          <p:nvPr/>
        </p:nvSpPr>
        <p:spPr bwMode="auto">
          <a:xfrm>
            <a:off x="5273551" y="3933156"/>
            <a:ext cx="952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kumimoji="1">
                <a:solidFill>
                  <a:schemeClr val="tx1"/>
                </a:solidFill>
                <a:latin typeface="Arial" pitchFamily="34" charset="0"/>
                <a:ea typeface="ＭＳ Ｐゴシック" pitchFamily="50" charset="-128"/>
              </a:defRPr>
            </a:lvl1pPr>
            <a:lvl2pPr marL="742950" indent="-285750" defTabSz="457200">
              <a:defRPr kumimoji="1">
                <a:solidFill>
                  <a:schemeClr val="tx1"/>
                </a:solidFill>
                <a:latin typeface="Arial" pitchFamily="34" charset="0"/>
                <a:ea typeface="ＭＳ Ｐゴシック" pitchFamily="50" charset="-128"/>
              </a:defRPr>
            </a:lvl2pPr>
            <a:lvl3pPr marL="1143000" indent="-228600" defTabSz="457200">
              <a:defRPr kumimoji="1">
                <a:solidFill>
                  <a:schemeClr val="tx1"/>
                </a:solidFill>
                <a:latin typeface="Arial" pitchFamily="34" charset="0"/>
                <a:ea typeface="ＭＳ Ｐゴシック" pitchFamily="50" charset="-128"/>
              </a:defRPr>
            </a:lvl3pPr>
            <a:lvl4pPr marL="1600200" indent="-228600" defTabSz="457200">
              <a:defRPr kumimoji="1">
                <a:solidFill>
                  <a:schemeClr val="tx1"/>
                </a:solidFill>
                <a:latin typeface="Arial" pitchFamily="34" charset="0"/>
                <a:ea typeface="ＭＳ Ｐゴシック" pitchFamily="50" charset="-128"/>
              </a:defRPr>
            </a:lvl4pPr>
            <a:lvl5pPr marL="2057400" indent="-228600" defTabSz="457200">
              <a:defRPr kumimoji="1">
                <a:solidFill>
                  <a:schemeClr val="tx1"/>
                </a:solidFill>
                <a:latin typeface="Arial" pitchFamily="34" charset="0"/>
                <a:ea typeface="ＭＳ Ｐゴシック" pitchFamily="50" charset="-128"/>
              </a:defRPr>
            </a:lvl5pPr>
            <a:lvl6pPr marL="2514600" indent="-228600" defTabSz="4572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4572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4572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4572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sz="1400">
                <a:solidFill>
                  <a:srgbClr val="FF0000"/>
                </a:solidFill>
              </a:rPr>
              <a:t>6 (7) GeV</a:t>
            </a:r>
            <a:endParaRPr lang="en-US" altLang="ja-JP" sz="1200">
              <a:solidFill>
                <a:srgbClr val="FF0000"/>
              </a:solidFill>
            </a:endParaRPr>
          </a:p>
        </p:txBody>
      </p:sp>
      <p:pic>
        <p:nvPicPr>
          <p:cNvPr id="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l="5962" t="2708" r="2419" b="71570"/>
          <a:stretch>
            <a:fillRect/>
          </a:stretch>
        </p:blipFill>
        <p:spPr bwMode="auto">
          <a:xfrm>
            <a:off x="6357813" y="3283868"/>
            <a:ext cx="2060575" cy="99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9"/>
          <p:cNvSpPr>
            <a:spLocks noChangeShapeType="1"/>
          </p:cNvSpPr>
          <p:nvPr/>
        </p:nvSpPr>
        <p:spPr bwMode="auto">
          <a:xfrm>
            <a:off x="5532313" y="3850606"/>
            <a:ext cx="890588" cy="9525"/>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9" name="正方形/長方形 44"/>
          <p:cNvSpPr/>
          <p:nvPr/>
        </p:nvSpPr>
        <p:spPr>
          <a:xfrm>
            <a:off x="6688013" y="3572793"/>
            <a:ext cx="266700"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ja-JP" altLang="en-US"/>
          </a:p>
        </p:txBody>
      </p:sp>
      <p:sp>
        <p:nvSpPr>
          <p:cNvPr id="10" name="正方形/長方形 45"/>
          <p:cNvSpPr/>
          <p:nvPr/>
        </p:nvSpPr>
        <p:spPr>
          <a:xfrm>
            <a:off x="7419851" y="3572793"/>
            <a:ext cx="2000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ja-JP" altLang="en-US"/>
          </a:p>
        </p:txBody>
      </p:sp>
      <p:sp>
        <p:nvSpPr>
          <p:cNvPr id="11" name="AutoShape 15"/>
          <p:cNvSpPr>
            <a:spLocks noChangeArrowheads="1"/>
          </p:cNvSpPr>
          <p:nvPr/>
        </p:nvSpPr>
        <p:spPr bwMode="auto">
          <a:xfrm>
            <a:off x="504701" y="1575718"/>
            <a:ext cx="5934075" cy="3717925"/>
          </a:xfrm>
          <a:prstGeom prst="roundRect">
            <a:avLst>
              <a:gd name="adj" fmla="val 16667"/>
            </a:avLst>
          </a:prstGeom>
          <a:noFill/>
          <a:ln w="9525">
            <a:solidFill>
              <a:srgbClr val="FF0000"/>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457200"/>
            <a:endParaRPr lang="ja-JP" altLang="ja-JP">
              <a:latin typeface="Calibri" pitchFamily="34" charset="0"/>
            </a:endParaRPr>
          </a:p>
        </p:txBody>
      </p:sp>
      <p:sp>
        <p:nvSpPr>
          <p:cNvPr id="12" name="Text Box 16"/>
          <p:cNvSpPr txBox="1">
            <a:spLocks noChangeArrowheads="1"/>
          </p:cNvSpPr>
          <p:nvPr/>
        </p:nvSpPr>
        <p:spPr bwMode="auto">
          <a:xfrm>
            <a:off x="852363" y="4452268"/>
            <a:ext cx="1655763" cy="620713"/>
          </a:xfrm>
          <a:prstGeom prst="rect">
            <a:avLst/>
          </a:prstGeom>
          <a:solidFill>
            <a:srgbClr val="FFFF99"/>
          </a:solidFill>
          <a:ln w="9525">
            <a:solidFill>
              <a:srgbClr val="FF9900"/>
            </a:solidFill>
            <a:miter lim="800000"/>
            <a:headEnd/>
            <a:tailEnd/>
          </a:ln>
        </p:spPr>
        <p:txBody>
          <a:bodyPr>
            <a:spAutoFit/>
          </a:bodyPr>
          <a:lstStyle>
            <a:lvl1pPr defTabSz="457200">
              <a:defRPr kumimoji="1">
                <a:solidFill>
                  <a:schemeClr val="tx1"/>
                </a:solidFill>
                <a:latin typeface="Arial" pitchFamily="34" charset="0"/>
                <a:ea typeface="ＭＳ Ｐゴシック" pitchFamily="50" charset="-128"/>
              </a:defRPr>
            </a:lvl1pPr>
            <a:lvl2pPr marL="742950" indent="-285750" defTabSz="457200">
              <a:defRPr kumimoji="1">
                <a:solidFill>
                  <a:schemeClr val="tx1"/>
                </a:solidFill>
                <a:latin typeface="Arial" pitchFamily="34" charset="0"/>
                <a:ea typeface="ＭＳ Ｐゴシック" pitchFamily="50" charset="-128"/>
              </a:defRPr>
            </a:lvl2pPr>
            <a:lvl3pPr marL="1143000" indent="-228600" defTabSz="457200">
              <a:defRPr kumimoji="1">
                <a:solidFill>
                  <a:schemeClr val="tx1"/>
                </a:solidFill>
                <a:latin typeface="Arial" pitchFamily="34" charset="0"/>
                <a:ea typeface="ＭＳ Ｐゴシック" pitchFamily="50" charset="-128"/>
              </a:defRPr>
            </a:lvl3pPr>
            <a:lvl4pPr marL="1600200" indent="-228600" defTabSz="457200">
              <a:defRPr kumimoji="1">
                <a:solidFill>
                  <a:schemeClr val="tx1"/>
                </a:solidFill>
                <a:latin typeface="Arial" pitchFamily="34" charset="0"/>
                <a:ea typeface="ＭＳ Ｐゴシック" pitchFamily="50" charset="-128"/>
              </a:defRPr>
            </a:lvl4pPr>
            <a:lvl5pPr marL="2057400" indent="-228600" defTabSz="457200">
              <a:defRPr kumimoji="1">
                <a:solidFill>
                  <a:schemeClr val="tx1"/>
                </a:solidFill>
                <a:latin typeface="Arial" pitchFamily="34" charset="0"/>
                <a:ea typeface="ＭＳ Ｐゴシック" pitchFamily="50" charset="-128"/>
              </a:defRPr>
            </a:lvl5pPr>
            <a:lvl6pPr marL="2514600" indent="-228600" defTabSz="4572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4572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4572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4572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a:solidFill>
                  <a:srgbClr val="FF0000"/>
                </a:solidFill>
              </a:rPr>
              <a:t>3GeV ERL</a:t>
            </a:r>
          </a:p>
          <a:p>
            <a:r>
              <a:rPr lang="en-US" altLang="ja-JP" sz="1600">
                <a:solidFill>
                  <a:srgbClr val="FF0000"/>
                </a:solidFill>
              </a:rPr>
              <a:t>in the first stage</a:t>
            </a:r>
          </a:p>
        </p:txBody>
      </p:sp>
      <p:sp>
        <p:nvSpPr>
          <p:cNvPr id="13" name="AutoShape 15"/>
          <p:cNvSpPr>
            <a:spLocks noChangeArrowheads="1"/>
          </p:cNvSpPr>
          <p:nvPr/>
        </p:nvSpPr>
        <p:spPr bwMode="auto">
          <a:xfrm>
            <a:off x="6283201" y="3158456"/>
            <a:ext cx="2681287" cy="1624012"/>
          </a:xfrm>
          <a:prstGeom prst="roundRect">
            <a:avLst>
              <a:gd name="adj" fmla="val 16667"/>
            </a:avLst>
          </a:prstGeom>
          <a:noFill/>
          <a:ln w="9525">
            <a:solidFill>
              <a:srgbClr val="0000FF"/>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457200"/>
            <a:endParaRPr lang="ja-JP" altLang="ja-JP">
              <a:latin typeface="Calibri" pitchFamily="34" charset="0"/>
            </a:endParaRPr>
          </a:p>
        </p:txBody>
      </p:sp>
      <p:sp>
        <p:nvSpPr>
          <p:cNvPr id="14" name="Text Box 16"/>
          <p:cNvSpPr txBox="1">
            <a:spLocks noChangeArrowheads="1"/>
          </p:cNvSpPr>
          <p:nvPr/>
        </p:nvSpPr>
        <p:spPr bwMode="auto">
          <a:xfrm>
            <a:off x="6634038" y="4345906"/>
            <a:ext cx="2189163" cy="376237"/>
          </a:xfrm>
          <a:prstGeom prst="rect">
            <a:avLst/>
          </a:prstGeom>
          <a:solidFill>
            <a:srgbClr val="FFFF99"/>
          </a:solidFill>
          <a:ln w="9525">
            <a:solidFill>
              <a:srgbClr val="0000FF"/>
            </a:solidFill>
            <a:miter lim="800000"/>
            <a:headEnd/>
            <a:tailEnd/>
          </a:ln>
        </p:spPr>
        <p:txBody>
          <a:bodyPr wrap="none">
            <a:spAutoFit/>
          </a:bodyPr>
          <a:lstStyle>
            <a:lvl1pPr defTabSz="457200">
              <a:defRPr kumimoji="1">
                <a:solidFill>
                  <a:schemeClr val="tx1"/>
                </a:solidFill>
                <a:latin typeface="Arial" pitchFamily="34" charset="0"/>
                <a:ea typeface="ＭＳ Ｐゴシック" pitchFamily="50" charset="-128"/>
              </a:defRPr>
            </a:lvl1pPr>
            <a:lvl2pPr marL="742950" indent="-285750" defTabSz="457200">
              <a:defRPr kumimoji="1">
                <a:solidFill>
                  <a:schemeClr val="tx1"/>
                </a:solidFill>
                <a:latin typeface="Arial" pitchFamily="34" charset="0"/>
                <a:ea typeface="ＭＳ Ｐゴシック" pitchFamily="50" charset="-128"/>
              </a:defRPr>
            </a:lvl2pPr>
            <a:lvl3pPr marL="1143000" indent="-228600" defTabSz="457200">
              <a:defRPr kumimoji="1">
                <a:solidFill>
                  <a:schemeClr val="tx1"/>
                </a:solidFill>
                <a:latin typeface="Arial" pitchFamily="34" charset="0"/>
                <a:ea typeface="ＭＳ Ｐゴシック" pitchFamily="50" charset="-128"/>
              </a:defRPr>
            </a:lvl3pPr>
            <a:lvl4pPr marL="1600200" indent="-228600" defTabSz="457200">
              <a:defRPr kumimoji="1">
                <a:solidFill>
                  <a:schemeClr val="tx1"/>
                </a:solidFill>
                <a:latin typeface="Arial" pitchFamily="34" charset="0"/>
                <a:ea typeface="ＭＳ Ｐゴシック" pitchFamily="50" charset="-128"/>
              </a:defRPr>
            </a:lvl4pPr>
            <a:lvl5pPr marL="2057400" indent="-228600" defTabSz="457200">
              <a:defRPr kumimoji="1">
                <a:solidFill>
                  <a:schemeClr val="tx1"/>
                </a:solidFill>
                <a:latin typeface="Arial" pitchFamily="34" charset="0"/>
                <a:ea typeface="ＭＳ Ｐゴシック" pitchFamily="50" charset="-128"/>
              </a:defRPr>
            </a:lvl5pPr>
            <a:lvl6pPr marL="2514600" indent="-228600" defTabSz="4572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defTabSz="4572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defTabSz="4572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defTabSz="457200" fontAlgn="base">
              <a:spcBef>
                <a:spcPct val="0"/>
              </a:spcBef>
              <a:spcAft>
                <a:spcPct val="0"/>
              </a:spcAft>
              <a:defRPr kumimoji="1">
                <a:solidFill>
                  <a:schemeClr val="tx1"/>
                </a:solidFill>
                <a:latin typeface="Arial" pitchFamily="34" charset="0"/>
                <a:ea typeface="ＭＳ Ｐゴシック" pitchFamily="50" charset="-128"/>
              </a:defRPr>
            </a:lvl9pPr>
          </a:lstStyle>
          <a:p>
            <a:r>
              <a:rPr lang="en-US" altLang="ja-JP">
                <a:solidFill>
                  <a:srgbClr val="0000FF"/>
                </a:solidFill>
              </a:rPr>
              <a:t>XFEL-O </a:t>
            </a:r>
            <a:r>
              <a:rPr lang="en-US" altLang="ja-JP" sz="1600">
                <a:solidFill>
                  <a:srgbClr val="0000FF"/>
                </a:solidFill>
              </a:rPr>
              <a:t>in 2nd stage</a:t>
            </a:r>
          </a:p>
        </p:txBody>
      </p:sp>
      <p:sp>
        <p:nvSpPr>
          <p:cNvPr id="15" name="Rectangle 20"/>
          <p:cNvSpPr>
            <a:spLocks noChangeArrowheads="1"/>
          </p:cNvSpPr>
          <p:nvPr/>
        </p:nvSpPr>
        <p:spPr bwMode="auto">
          <a:xfrm>
            <a:off x="1303213" y="3391818"/>
            <a:ext cx="252413" cy="231775"/>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 name="Text Box 21"/>
          <p:cNvSpPr txBox="1">
            <a:spLocks noChangeArrowheads="1"/>
          </p:cNvSpPr>
          <p:nvPr/>
        </p:nvSpPr>
        <p:spPr bwMode="auto">
          <a:xfrm>
            <a:off x="547563" y="3820443"/>
            <a:ext cx="10795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000">
                <a:solidFill>
                  <a:srgbClr val="FF3300"/>
                </a:solidFill>
                <a:latin typeface="Symbol" pitchFamily="18" charset="2"/>
              </a:rPr>
              <a:t>l</a:t>
            </a:r>
            <a:r>
              <a:rPr lang="en-US" altLang="ja-JP" sz="1000" baseline="-25000">
                <a:solidFill>
                  <a:srgbClr val="FF3300"/>
                </a:solidFill>
              </a:rPr>
              <a:t>rf</a:t>
            </a:r>
            <a:r>
              <a:rPr lang="en-US" altLang="ja-JP" sz="1000">
                <a:solidFill>
                  <a:srgbClr val="FF3300"/>
                </a:solidFill>
              </a:rPr>
              <a:t>/2 path-length</a:t>
            </a:r>
          </a:p>
          <a:p>
            <a:r>
              <a:rPr lang="en-US" altLang="ja-JP" sz="1000">
                <a:solidFill>
                  <a:srgbClr val="FF3300"/>
                </a:solidFill>
              </a:rPr>
              <a:t>changer</a:t>
            </a:r>
          </a:p>
        </p:txBody>
      </p:sp>
      <p:sp>
        <p:nvSpPr>
          <p:cNvPr id="17" name="Line 22"/>
          <p:cNvSpPr>
            <a:spLocks noChangeShapeType="1"/>
          </p:cNvSpPr>
          <p:nvPr/>
        </p:nvSpPr>
        <p:spPr bwMode="auto">
          <a:xfrm flipV="1">
            <a:off x="936501" y="3614068"/>
            <a:ext cx="368300" cy="157163"/>
          </a:xfrm>
          <a:prstGeom prst="line">
            <a:avLst/>
          </a:prstGeom>
          <a:noFill/>
          <a:ln w="95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ja-JP" altLang="en-US"/>
          </a:p>
        </p:txBody>
      </p:sp>
      <p:graphicFrame>
        <p:nvGraphicFramePr>
          <p:cNvPr id="20" name="Group 67"/>
          <p:cNvGraphicFramePr>
            <a:graphicFrameLocks noGrp="1"/>
          </p:cNvGraphicFramePr>
          <p:nvPr>
            <p:extLst>
              <p:ext uri="{D42A27DB-BD31-4B8C-83A1-F6EECF244321}">
                <p14:modId xmlns="" xmlns:p14="http://schemas.microsoft.com/office/powerpoint/2010/main" val="2252479764"/>
              </p:ext>
            </p:extLst>
          </p:nvPr>
        </p:nvGraphicFramePr>
        <p:xfrm>
          <a:off x="179512" y="2072415"/>
          <a:ext cx="3730625" cy="4419982"/>
        </p:xfrm>
        <a:graphic>
          <a:graphicData uri="http://schemas.openxmlformats.org/drawingml/2006/table">
            <a:tbl>
              <a:tblPr/>
              <a:tblGrid>
                <a:gridCol w="2219325"/>
                <a:gridCol w="1511300"/>
              </a:tblGrid>
              <a:tr h="14419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smtClean="0">
                        <a:ln>
                          <a:noFill/>
                        </a:ln>
                        <a:solidFill>
                          <a:schemeClr val="tx1"/>
                        </a:solidFill>
                        <a:effectLst/>
                        <a:latin typeface="Arial" pitchFamily="34" charset="0"/>
                        <a:ea typeface="ＭＳ Ｐゴシック" pitchFamily="50" charset="-128"/>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XFELO</a:t>
                      </a:r>
                      <a:endParaRPr kumimoji="1" lang="en-US" altLang="ja-JP" sz="1600" b="0" i="0" u="none" strike="noStrike" cap="none" normalizeH="0" baseline="30000" dirty="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0165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Beam energy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7 (6) GeV</a:t>
                      </a:r>
                      <a:r>
                        <a:rPr kumimoji="1" lang="en-US" altLang="ja-JP" sz="1600" b="0" i="0" u="none" strike="noStrike" cap="none" normalizeH="0" baseline="30000" smtClean="0">
                          <a:ln>
                            <a:noFill/>
                          </a:ln>
                          <a:solidFill>
                            <a:schemeClr val="tx1"/>
                          </a:solidFill>
                          <a:effectLst/>
                          <a:latin typeface="Arial" pitchFamily="34" charset="0"/>
                          <a:ea typeface="ＭＳ Ｐゴシック" pitchFamily="50" charset="-128"/>
                        </a:rPr>
                        <a:t>1)</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2613">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Beam current</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20 </a:t>
                      </a:r>
                      <a:r>
                        <a:rPr kumimoji="1" lang="en-US" altLang="ja-JP" sz="1600" b="0" i="0" u="none" strike="noStrike" cap="none" normalizeH="0" baseline="0" dirty="0" smtClean="0">
                          <a:ln>
                            <a:noFill/>
                          </a:ln>
                          <a:solidFill>
                            <a:schemeClr val="tx1"/>
                          </a:solidFill>
                          <a:effectLst/>
                          <a:latin typeface="Symbol" pitchFamily="18" charset="2"/>
                          <a:ea typeface="ＭＳ Ｐゴシック" pitchFamily="50" charset="-128"/>
                        </a:rPr>
                        <a:t>m</a:t>
                      </a: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A</a:t>
                      </a:r>
                      <a:endParaRPr kumimoji="1" lang="en-US" altLang="ja-JP" sz="1600" b="0" i="0" u="none" strike="noStrike" cap="none" normalizeH="0" baseline="30000" dirty="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102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Charge/bunch</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20 </a:t>
                      </a:r>
                      <a:r>
                        <a:rPr kumimoji="1" lang="en-US" altLang="ja-JP" sz="1600" b="0" i="0" u="none" strike="noStrike" cap="none" normalizeH="0" baseline="0" dirty="0" err="1" smtClean="0">
                          <a:ln>
                            <a:noFill/>
                          </a:ln>
                          <a:solidFill>
                            <a:schemeClr val="tx1"/>
                          </a:solidFill>
                          <a:effectLst/>
                          <a:latin typeface="Arial" pitchFamily="34" charset="0"/>
                          <a:ea typeface="ＭＳ Ｐゴシック" pitchFamily="50" charset="-128"/>
                        </a:rPr>
                        <a:t>pC</a:t>
                      </a:r>
                      <a:endPar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102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Bunch repetition rate</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1 MHz</a:t>
                      </a:r>
                      <a:endParaRPr kumimoji="1" lang="en-US" altLang="ja-JP" sz="1600" b="0" i="0" u="none" strike="noStrike" cap="none" normalizeH="0" baseline="30000" dirty="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12775">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Normalized beam emittance (in x and 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0.2 </a:t>
                      </a:r>
                      <a:r>
                        <a:rPr kumimoji="1" lang="en-US" altLang="ja-JP" sz="1600" b="0" i="0" u="none" strike="noStrike" cap="none" normalizeH="0" baseline="0" dirty="0" err="1" smtClean="0">
                          <a:ln>
                            <a:noFill/>
                          </a:ln>
                          <a:solidFill>
                            <a:schemeClr val="tx1"/>
                          </a:solidFill>
                          <a:effectLst/>
                          <a:latin typeface="Arial" pitchFamily="34" charset="0"/>
                          <a:ea typeface="ＭＳ Ｐゴシック" pitchFamily="50" charset="-128"/>
                        </a:rPr>
                        <a:t>mm</a:t>
                      </a:r>
                      <a:r>
                        <a:rPr kumimoji="1" lang="en-US" altLang="ja-JP" sz="1600" b="0" i="0" u="none" strike="noStrike" cap="none" normalizeH="0" baseline="0" dirty="0" err="1" smtClean="0">
                          <a:ln>
                            <a:noFill/>
                          </a:ln>
                          <a:solidFill>
                            <a:schemeClr val="tx1"/>
                          </a:solidFill>
                          <a:effectLst/>
                          <a:latin typeface="Times New Roman" pitchFamily="18" charset="0"/>
                          <a:ea typeface="ＭＳ Ｐゴシック" pitchFamily="50" charset="-128"/>
                          <a:cs typeface="Times New Roman" pitchFamily="18" charset="0"/>
                        </a:rPr>
                        <a:t>·</a:t>
                      </a:r>
                      <a:r>
                        <a:rPr kumimoji="1" lang="en-US" altLang="ja-JP" sz="1600" b="0" i="0" u="none" strike="noStrike" cap="none" normalizeH="0" baseline="0" dirty="0" err="1" smtClean="0">
                          <a:ln>
                            <a:noFill/>
                          </a:ln>
                          <a:solidFill>
                            <a:schemeClr val="tx1"/>
                          </a:solidFill>
                          <a:effectLst/>
                          <a:latin typeface="Arial" pitchFamily="34" charset="0"/>
                          <a:ea typeface="ＭＳ Ｐゴシック" pitchFamily="50" charset="-128"/>
                        </a:rPr>
                        <a:t>mrad</a:t>
                      </a:r>
                      <a:endPar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2613">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Beam energy spread (rms)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2</a:t>
                      </a: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sym typeface="Symbol" pitchFamily="18" charset="2"/>
                        </a:rPr>
                        <a:t></a:t>
                      </a: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10</a:t>
                      </a:r>
                      <a:r>
                        <a:rPr kumimoji="1" lang="en-US" altLang="ja-JP" sz="1600" b="0" i="0" u="none" strike="noStrike" cap="none" normalizeH="0" baseline="30000" dirty="0" smtClean="0">
                          <a:ln>
                            <a:noFill/>
                          </a:ln>
                          <a:solidFill>
                            <a:schemeClr val="tx1"/>
                          </a:solidFill>
                          <a:effectLst/>
                          <a:latin typeface="Arial" pitchFamily="34" charset="0"/>
                          <a:ea typeface="ＭＳ Ｐゴシック" pitchFamily="50" charset="-128"/>
                        </a:rPr>
                        <a:t>-4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82613">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Arial" pitchFamily="34" charset="0"/>
                          <a:ea typeface="ＭＳ Ｐゴシック" pitchFamily="50" charset="-128"/>
                        </a:rPr>
                        <a:t>Bunch length (rms)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rPr>
                        <a:t>1 </a:t>
                      </a:r>
                      <a:r>
                        <a:rPr kumimoji="1" lang="en-US" altLang="ja-JP" sz="1600" b="0" i="0" u="none" strike="noStrike" cap="none" normalizeH="0" baseline="0" dirty="0" err="1" smtClean="0">
                          <a:ln>
                            <a:noFill/>
                          </a:ln>
                          <a:solidFill>
                            <a:schemeClr val="tx1"/>
                          </a:solidFill>
                          <a:effectLst/>
                          <a:latin typeface="Arial" pitchFamily="34" charset="0"/>
                          <a:ea typeface="ＭＳ Ｐゴシック" pitchFamily="50" charset="-128"/>
                        </a:rPr>
                        <a:t>ps</a:t>
                      </a:r>
                      <a:endParaRPr kumimoji="1" lang="en-US" altLang="ja-JP" sz="1600" b="0" i="0" u="none" strike="noStrike" cap="none" normalizeH="0" baseline="0" dirty="0" smtClean="0">
                        <a:ln>
                          <a:noFill/>
                        </a:ln>
                        <a:solidFill>
                          <a:schemeClr val="tx1"/>
                        </a:solidFill>
                        <a:effectLst/>
                        <a:latin typeface="Arial" pitchFamily="34" charset="0"/>
                        <a:ea typeface="ＭＳ Ｐゴシック" pitchFamily="50" charset="-128"/>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1" name="タイトル 1"/>
          <p:cNvSpPr txBox="1">
            <a:spLocks/>
          </p:cNvSpPr>
          <p:nvPr/>
        </p:nvSpPr>
        <p:spPr>
          <a:xfrm>
            <a:off x="4275744" y="1585342"/>
            <a:ext cx="4824537" cy="1296144"/>
          </a:xfrm>
          <a:prstGeom prst="rect">
            <a:avLst/>
          </a:prstGeom>
          <a:solidFill>
            <a:schemeClr val="accent6">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de-DE" altLang="ja-JP" sz="2000" b="1" dirty="0" smtClean="0">
                <a:solidFill>
                  <a:schemeClr val="tx2"/>
                </a:solidFill>
                <a:latin typeface="+mn-lt"/>
                <a:ea typeface="ＭＳ Ｐゴシック" pitchFamily="50" charset="-128"/>
                <a:cs typeface="Arial" pitchFamily="34" charset="0"/>
              </a:rPr>
              <a:t>Cornell – XFEL-O </a:t>
            </a:r>
            <a:r>
              <a:rPr kumimoji="1" lang="de-DE" altLang="ja-JP" sz="2000" b="1" dirty="0" err="1" smtClean="0">
                <a:solidFill>
                  <a:schemeClr val="tx2"/>
                </a:solidFill>
                <a:latin typeface="+mn-lt"/>
                <a:ea typeface="ＭＳ Ｐゴシック" pitchFamily="50" charset="-128"/>
                <a:cs typeface="Arial" pitchFamily="34" charset="0"/>
              </a:rPr>
              <a:t>plans</a:t>
            </a:r>
            <a:r>
              <a:rPr kumimoji="1" lang="de-DE" altLang="ja-JP" sz="2000" b="1" dirty="0" smtClean="0">
                <a:solidFill>
                  <a:schemeClr val="tx2"/>
                </a:solidFill>
                <a:latin typeface="+mn-lt"/>
                <a:ea typeface="ＭＳ Ｐゴシック" pitchFamily="50" charset="-128"/>
                <a:cs typeface="Arial" pitchFamily="34" charset="0"/>
              </a:rPr>
              <a:t>:</a:t>
            </a:r>
          </a:p>
          <a:p>
            <a:pPr algn="l"/>
            <a:r>
              <a:rPr kumimoji="1" lang="de-DE" altLang="ja-JP" sz="2000" dirty="0" smtClean="0">
                <a:solidFill>
                  <a:schemeClr val="tx2"/>
                </a:solidFill>
                <a:latin typeface="+mn-lt"/>
                <a:ea typeface="ＭＳ Ｐゴシック" pitchFamily="50" charset="-128"/>
                <a:cs typeface="Arial" pitchFamily="34" charset="0"/>
              </a:rPr>
              <a:t>7.8 GeV 25m </a:t>
            </a:r>
            <a:r>
              <a:rPr kumimoji="1" lang="de-DE" altLang="ja-JP" sz="2000" dirty="0" err="1" smtClean="0">
                <a:solidFill>
                  <a:schemeClr val="tx2"/>
                </a:solidFill>
                <a:latin typeface="+mn-lt"/>
                <a:ea typeface="ＭＳ Ｐゴシック" pitchFamily="50" charset="-128"/>
                <a:cs typeface="Arial" pitchFamily="34" charset="0"/>
              </a:rPr>
              <a:t>insertion</a:t>
            </a:r>
            <a:r>
              <a:rPr kumimoji="1" lang="de-DE" altLang="ja-JP" sz="2000" dirty="0" smtClean="0">
                <a:solidFill>
                  <a:schemeClr val="tx2"/>
                </a:solidFill>
                <a:latin typeface="+mn-lt"/>
                <a:ea typeface="ＭＳ Ｐゴシック" pitchFamily="50" charset="-128"/>
                <a:cs typeface="Arial" pitchFamily="34" charset="0"/>
              </a:rPr>
              <a:t> </a:t>
            </a:r>
            <a:r>
              <a:rPr kumimoji="1" lang="de-DE" altLang="ja-JP" sz="2000" dirty="0" err="1" smtClean="0">
                <a:solidFill>
                  <a:schemeClr val="tx2"/>
                </a:solidFill>
                <a:latin typeface="+mn-lt"/>
                <a:ea typeface="ＭＳ Ｐゴシック" pitchFamily="50" charset="-128"/>
                <a:cs typeface="Arial" pitchFamily="34" charset="0"/>
              </a:rPr>
              <a:t>device</a:t>
            </a:r>
            <a:r>
              <a:rPr kumimoji="1" lang="de-DE" altLang="ja-JP" sz="2000" dirty="0" smtClean="0">
                <a:solidFill>
                  <a:schemeClr val="tx2"/>
                </a:solidFill>
                <a:latin typeface="+mn-lt"/>
                <a:ea typeface="ＭＳ Ｐゴシック" pitchFamily="50" charset="-128"/>
                <a:cs typeface="Arial" pitchFamily="34" charset="0"/>
              </a:rPr>
              <a:t> - </a:t>
            </a:r>
            <a:r>
              <a:rPr kumimoji="1" lang="de-DE" altLang="ja-JP" sz="2000" dirty="0" err="1" smtClean="0">
                <a:solidFill>
                  <a:schemeClr val="tx2"/>
                </a:solidFill>
                <a:latin typeface="+mn-lt"/>
                <a:ea typeface="ＭＳ Ｐゴシック" pitchFamily="50" charset="-128"/>
                <a:cs typeface="Arial" pitchFamily="34" charset="0"/>
              </a:rPr>
              <a:t>or</a:t>
            </a:r>
            <a:endParaRPr kumimoji="1" lang="de-DE" altLang="ja-JP" sz="2000" dirty="0" smtClean="0">
              <a:solidFill>
                <a:schemeClr val="tx2"/>
              </a:solidFill>
              <a:latin typeface="+mn-lt"/>
              <a:ea typeface="ＭＳ Ｐゴシック" pitchFamily="50" charset="-128"/>
              <a:cs typeface="Arial" pitchFamily="34" charset="0"/>
            </a:endParaRPr>
          </a:p>
          <a:p>
            <a:pPr algn="l"/>
            <a:r>
              <a:rPr kumimoji="1" lang="de-DE" altLang="ja-JP" sz="2000" dirty="0" smtClean="0">
                <a:solidFill>
                  <a:schemeClr val="tx2"/>
                </a:solidFill>
                <a:latin typeface="+mn-lt"/>
                <a:ea typeface="ＭＳ Ｐゴシック" pitchFamily="50" charset="-128"/>
                <a:cs typeface="Arial" pitchFamily="34" charset="0"/>
              </a:rPr>
              <a:t>5GeV </a:t>
            </a:r>
            <a:r>
              <a:rPr kumimoji="1" lang="de-DE" altLang="ja-JP" sz="2000" dirty="0" err="1" smtClean="0">
                <a:solidFill>
                  <a:schemeClr val="tx2"/>
                </a:solidFill>
                <a:latin typeface="+mn-lt"/>
                <a:ea typeface="ＭＳ Ｐゴシック" pitchFamily="50" charset="-128"/>
                <a:cs typeface="Arial" pitchFamily="34" charset="0"/>
              </a:rPr>
              <a:t>with</a:t>
            </a:r>
            <a:r>
              <a:rPr kumimoji="1" lang="de-DE" altLang="ja-JP" sz="2000" dirty="0" smtClean="0">
                <a:solidFill>
                  <a:schemeClr val="tx2"/>
                </a:solidFill>
                <a:latin typeface="+mn-lt"/>
                <a:ea typeface="ＭＳ Ｐゴシック" pitchFamily="50" charset="-128"/>
                <a:cs typeface="Arial" pitchFamily="34" charset="0"/>
              </a:rPr>
              <a:t> </a:t>
            </a:r>
            <a:r>
              <a:rPr kumimoji="1" lang="de-DE" altLang="ja-JP" sz="2000" dirty="0" err="1" smtClean="0">
                <a:solidFill>
                  <a:schemeClr val="tx2"/>
                </a:solidFill>
                <a:latin typeface="+mn-lt"/>
                <a:ea typeface="ＭＳ Ｐゴシック" pitchFamily="50" charset="-128"/>
                <a:cs typeface="Arial" pitchFamily="34" charset="0"/>
              </a:rPr>
              <a:t>compressed</a:t>
            </a:r>
            <a:r>
              <a:rPr kumimoji="1" lang="de-DE" altLang="ja-JP" sz="2000" dirty="0" smtClean="0">
                <a:solidFill>
                  <a:schemeClr val="tx2"/>
                </a:solidFill>
                <a:latin typeface="+mn-lt"/>
                <a:ea typeface="ＭＳ Ｐゴシック" pitchFamily="50" charset="-128"/>
                <a:cs typeface="Arial" pitchFamily="34" charset="0"/>
              </a:rPr>
              <a:t> </a:t>
            </a:r>
            <a:r>
              <a:rPr kumimoji="1" lang="de-DE" altLang="ja-JP" sz="2000" dirty="0" err="1" smtClean="0">
                <a:solidFill>
                  <a:schemeClr val="tx2"/>
                </a:solidFill>
                <a:latin typeface="+mn-lt"/>
                <a:ea typeface="ＭＳ Ｐゴシック" pitchFamily="50" charset="-128"/>
                <a:cs typeface="Arial" pitchFamily="34" charset="0"/>
              </a:rPr>
              <a:t>bunches</a:t>
            </a:r>
            <a:endParaRPr kumimoji="1" lang="de-DE" altLang="ja-JP" sz="2000" dirty="0" smtClean="0">
              <a:solidFill>
                <a:schemeClr val="tx2"/>
              </a:solidFill>
              <a:latin typeface="+mn-lt"/>
              <a:ea typeface="ＭＳ Ｐゴシック" pitchFamily="50" charset="-128"/>
              <a:cs typeface="Arial" pitchFamily="34" charset="0"/>
            </a:endParaRPr>
          </a:p>
        </p:txBody>
      </p:sp>
      <p:sp>
        <p:nvSpPr>
          <p:cNvPr id="22" name="タイトル 1"/>
          <p:cNvSpPr txBox="1">
            <a:spLocks/>
          </p:cNvSpPr>
          <p:nvPr/>
        </p:nvSpPr>
        <p:spPr>
          <a:xfrm>
            <a:off x="4250282" y="5072981"/>
            <a:ext cx="4824537" cy="1296144"/>
          </a:xfrm>
          <a:prstGeom prst="rect">
            <a:avLst/>
          </a:prstGeom>
          <a:solidFill>
            <a:schemeClr val="accent6">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de-DE" altLang="ja-JP" sz="2000" b="1" dirty="0" smtClean="0">
                <a:solidFill>
                  <a:schemeClr val="tx2"/>
                </a:solidFill>
                <a:latin typeface="+mn-lt"/>
                <a:ea typeface="ＭＳ Ｐゴシック" pitchFamily="50" charset="-128"/>
                <a:cs typeface="Arial" pitchFamily="34" charset="0"/>
              </a:rPr>
              <a:t>Lindberg:</a:t>
            </a:r>
          </a:p>
          <a:p>
            <a:pPr algn="l"/>
            <a:r>
              <a:rPr kumimoji="1" lang="de-DE" altLang="ja-JP" sz="2000" b="1" dirty="0" err="1" smtClean="0">
                <a:solidFill>
                  <a:schemeClr val="tx2"/>
                </a:solidFill>
                <a:latin typeface="+mn-lt"/>
                <a:ea typeface="ＭＳ Ｐゴシック" pitchFamily="50" charset="-128"/>
                <a:cs typeface="Arial" pitchFamily="34" charset="0"/>
              </a:rPr>
              <a:t>Possibilities</a:t>
            </a:r>
            <a:r>
              <a:rPr kumimoji="1" lang="de-DE" altLang="ja-JP" sz="2000" b="1" dirty="0" smtClean="0">
                <a:solidFill>
                  <a:schemeClr val="tx2"/>
                </a:solidFill>
                <a:latin typeface="+mn-lt"/>
                <a:ea typeface="ＭＳ Ｐゴシック" pitchFamily="50" charset="-128"/>
                <a:cs typeface="Arial" pitchFamily="34" charset="0"/>
              </a:rPr>
              <a:t> </a:t>
            </a:r>
            <a:r>
              <a:rPr kumimoji="1" lang="de-DE" altLang="ja-JP" sz="2000" b="1" dirty="0" err="1" smtClean="0">
                <a:solidFill>
                  <a:schemeClr val="tx2"/>
                </a:solidFill>
                <a:latin typeface="+mn-lt"/>
                <a:ea typeface="ＭＳ Ｐゴシック" pitchFamily="50" charset="-128"/>
                <a:cs typeface="Arial" pitchFamily="34" charset="0"/>
              </a:rPr>
              <a:t>beyond</a:t>
            </a:r>
            <a:r>
              <a:rPr kumimoji="1" lang="de-DE" altLang="ja-JP" sz="2000" b="1" dirty="0" smtClean="0">
                <a:solidFill>
                  <a:schemeClr val="tx2"/>
                </a:solidFill>
                <a:latin typeface="+mn-lt"/>
                <a:ea typeface="ＭＳ Ｐゴシック" pitchFamily="50" charset="-128"/>
                <a:cs typeface="Arial" pitchFamily="34" charset="0"/>
              </a:rPr>
              <a:t> </a:t>
            </a:r>
            <a:r>
              <a:rPr kumimoji="1" lang="de-DE" altLang="ja-JP" sz="2000" b="1" dirty="0" err="1" smtClean="0">
                <a:solidFill>
                  <a:schemeClr val="tx2"/>
                </a:solidFill>
                <a:latin typeface="+mn-lt"/>
                <a:ea typeface="ＭＳ Ｐゴシック" pitchFamily="50" charset="-128"/>
                <a:cs typeface="Arial" pitchFamily="34" charset="0"/>
              </a:rPr>
              <a:t>the</a:t>
            </a:r>
            <a:r>
              <a:rPr kumimoji="1" lang="de-DE" altLang="ja-JP" sz="2000" b="1" dirty="0" smtClean="0">
                <a:solidFill>
                  <a:schemeClr val="tx2"/>
                </a:solidFill>
                <a:latin typeface="+mn-lt"/>
                <a:ea typeface="ＭＳ Ｐゴシック" pitchFamily="50" charset="-128"/>
                <a:cs typeface="Arial" pitchFamily="34" charset="0"/>
              </a:rPr>
              <a:t> </a:t>
            </a:r>
            <a:r>
              <a:rPr kumimoji="1" lang="de-DE" altLang="ja-JP" sz="2000" b="1" dirty="0" err="1" smtClean="0">
                <a:solidFill>
                  <a:schemeClr val="tx2"/>
                </a:solidFill>
                <a:latin typeface="+mn-lt"/>
                <a:ea typeface="ＭＳ Ｐゴシック" pitchFamily="50" charset="-128"/>
                <a:cs typeface="Arial" pitchFamily="34" charset="0"/>
              </a:rPr>
              <a:t>canonical</a:t>
            </a:r>
            <a:r>
              <a:rPr kumimoji="1" lang="de-DE" altLang="ja-JP" sz="2000" b="1" dirty="0" smtClean="0">
                <a:solidFill>
                  <a:schemeClr val="tx2"/>
                </a:solidFill>
                <a:latin typeface="+mn-lt"/>
                <a:ea typeface="ＭＳ Ｐゴシック" pitchFamily="50" charset="-128"/>
                <a:cs typeface="Arial" pitchFamily="34" charset="0"/>
              </a:rPr>
              <a:t> K.-J.-Kim </a:t>
            </a:r>
            <a:r>
              <a:rPr kumimoji="1" lang="de-DE" altLang="ja-JP" sz="2000" b="1" dirty="0" err="1" smtClean="0">
                <a:solidFill>
                  <a:schemeClr val="tx2"/>
                </a:solidFill>
                <a:latin typeface="+mn-lt"/>
                <a:ea typeface="ＭＳ Ｐゴシック" pitchFamily="50" charset="-128"/>
                <a:cs typeface="Arial" pitchFamily="34" charset="0"/>
              </a:rPr>
              <a:t>parameters</a:t>
            </a:r>
            <a:endParaRPr kumimoji="1" lang="de-DE" altLang="ja-JP" sz="2000" b="1" dirty="0" smtClean="0">
              <a:solidFill>
                <a:schemeClr val="tx2"/>
              </a:solidFill>
              <a:latin typeface="+mn-lt"/>
              <a:ea typeface="ＭＳ Ｐゴシック" pitchFamily="50" charset="-128"/>
              <a:cs typeface="Arial" pitchFamily="34" charset="0"/>
            </a:endParaRPr>
          </a:p>
          <a:p>
            <a:pPr algn="l"/>
            <a:r>
              <a:rPr kumimoji="1" lang="de-DE" altLang="ja-JP" sz="2000" dirty="0" err="1" smtClean="0">
                <a:solidFill>
                  <a:schemeClr val="tx2"/>
                </a:solidFill>
                <a:latin typeface="+mn-lt"/>
                <a:ea typeface="ＭＳ Ｐゴシック" pitchFamily="50" charset="-128"/>
                <a:cs typeface="Arial" pitchFamily="34" charset="0"/>
              </a:rPr>
              <a:t>User‘s</a:t>
            </a:r>
            <a:r>
              <a:rPr kumimoji="1" lang="de-DE" altLang="ja-JP" sz="2000" dirty="0" smtClean="0">
                <a:solidFill>
                  <a:schemeClr val="tx2"/>
                </a:solidFill>
                <a:latin typeface="+mn-lt"/>
                <a:ea typeface="ＭＳ Ｐゴシック" pitchFamily="50" charset="-128"/>
                <a:cs typeface="Arial" pitchFamily="34" charset="0"/>
              </a:rPr>
              <a:t> </a:t>
            </a:r>
            <a:r>
              <a:rPr kumimoji="1" lang="de-DE" altLang="ja-JP" sz="2000" dirty="0" err="1" smtClean="0">
                <a:solidFill>
                  <a:schemeClr val="tx2"/>
                </a:solidFill>
                <a:latin typeface="+mn-lt"/>
                <a:ea typeface="ＭＳ Ｐゴシック" pitchFamily="50" charset="-128"/>
                <a:cs typeface="Arial" pitchFamily="34" charset="0"/>
              </a:rPr>
              <a:t>input</a:t>
            </a:r>
            <a:r>
              <a:rPr kumimoji="1" lang="de-DE" altLang="ja-JP" sz="2000" dirty="0" smtClean="0">
                <a:solidFill>
                  <a:schemeClr val="tx2"/>
                </a:solidFill>
                <a:latin typeface="+mn-lt"/>
                <a:ea typeface="ＭＳ Ｐゴシック" pitchFamily="50" charset="-128"/>
                <a:cs typeface="Arial" pitchFamily="34" charset="0"/>
              </a:rPr>
              <a:t> </a:t>
            </a:r>
            <a:r>
              <a:rPr kumimoji="1" lang="de-DE" altLang="ja-JP" sz="2000" dirty="0" err="1" smtClean="0">
                <a:solidFill>
                  <a:schemeClr val="tx2"/>
                </a:solidFill>
                <a:latin typeface="+mn-lt"/>
                <a:ea typeface="ＭＳ Ｐゴシック" pitchFamily="50" charset="-128"/>
                <a:cs typeface="Arial" pitchFamily="34" charset="0"/>
              </a:rPr>
              <a:t>needed</a:t>
            </a:r>
            <a:endParaRPr kumimoji="1" lang="de-DE" altLang="ja-JP" sz="2000" dirty="0" smtClean="0">
              <a:solidFill>
                <a:schemeClr val="tx2"/>
              </a:solidFill>
              <a:latin typeface="+mn-lt"/>
              <a:ea typeface="ＭＳ Ｐゴシック" pitchFamily="50" charset="-128"/>
              <a:cs typeface="Arial" pitchFamily="34" charset="0"/>
            </a:endParaRPr>
          </a:p>
        </p:txBody>
      </p:sp>
    </p:spTree>
    <p:extLst>
      <p:ext uri="{BB962C8B-B14F-4D97-AF65-F5344CB8AC3E}">
        <p14:creationId xmlns="" xmlns:p14="http://schemas.microsoft.com/office/powerpoint/2010/main" val="174847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8680"/>
            <a:ext cx="5148064" cy="1661993"/>
          </a:xfrm>
          <a:prstGeom prst="rect">
            <a:avLst/>
          </a:prstGeom>
          <a:noFill/>
        </p:spPr>
        <p:txBody>
          <a:bodyPr wrap="square" rtlCol="0">
            <a:spAutoFit/>
          </a:bodyPr>
          <a:lstStyle/>
          <a:p>
            <a:r>
              <a:rPr lang="en-GB" altLang="ja-JP" sz="2400" b="1" dirty="0" smtClean="0"/>
              <a:t>Effects of Several </a:t>
            </a:r>
            <a:r>
              <a:rPr lang="en-GB" altLang="ja-JP" sz="2400" b="1" dirty="0" err="1" smtClean="0"/>
              <a:t>VLong</a:t>
            </a:r>
            <a:r>
              <a:rPr lang="en-GB" altLang="ja-JP" sz="2400" b="1" dirty="0" smtClean="0"/>
              <a:t> </a:t>
            </a:r>
            <a:r>
              <a:rPr lang="en-GB" altLang="ja-JP" sz="2400" b="1" dirty="0" err="1" smtClean="0"/>
              <a:t>Undulators</a:t>
            </a:r>
            <a:endParaRPr lang="en-GB" altLang="ja-JP" sz="2400" b="1" dirty="0" smtClean="0"/>
          </a:p>
          <a:p>
            <a:r>
              <a:rPr lang="en-GB" altLang="ja-JP" sz="2400" b="1" dirty="0" smtClean="0"/>
              <a:t>in the APS ERL Design</a:t>
            </a:r>
          </a:p>
          <a:p>
            <a:endParaRPr lang="en-GB" altLang="ja-JP" dirty="0" smtClean="0"/>
          </a:p>
          <a:p>
            <a:pPr>
              <a:buFont typeface="Arial" pitchFamily="34" charset="0"/>
              <a:buChar char="•"/>
            </a:pPr>
            <a:endParaRPr lang="en-US" altLang="ja-JP" dirty="0" smtClean="0"/>
          </a:p>
          <a:p>
            <a:endParaRPr lang="en-GB" dirty="0"/>
          </a:p>
        </p:txBody>
      </p:sp>
      <p:sp>
        <p:nvSpPr>
          <p:cNvPr id="5" name="TextBox 4"/>
          <p:cNvSpPr txBox="1"/>
          <p:nvPr/>
        </p:nvSpPr>
        <p:spPr>
          <a:xfrm>
            <a:off x="4788024" y="620688"/>
            <a:ext cx="4355976" cy="461665"/>
          </a:xfrm>
          <a:prstGeom prst="rect">
            <a:avLst/>
          </a:prstGeom>
          <a:noFill/>
        </p:spPr>
        <p:txBody>
          <a:bodyPr wrap="square" rtlCol="0">
            <a:spAutoFit/>
          </a:bodyPr>
          <a:lstStyle/>
          <a:p>
            <a:r>
              <a:rPr lang="en-GB" altLang="ja-JP" sz="2400" b="1" dirty="0" smtClean="0"/>
              <a:t>The impact of </a:t>
            </a:r>
            <a:r>
              <a:rPr lang="en-GB" altLang="ja-JP" sz="2400" b="1" dirty="0" err="1" smtClean="0"/>
              <a:t>undulators</a:t>
            </a:r>
            <a:r>
              <a:rPr lang="en-GB" altLang="ja-JP" sz="2400" b="1" dirty="0" smtClean="0"/>
              <a:t> in 4GLS</a:t>
            </a:r>
            <a:endParaRPr lang="en-US" altLang="ja-JP" sz="2400" b="1" dirty="0" smtClean="0"/>
          </a:p>
        </p:txBody>
      </p:sp>
      <p:sp>
        <p:nvSpPr>
          <p:cNvPr id="6" name="Title 5"/>
          <p:cNvSpPr>
            <a:spLocks noGrp="1"/>
          </p:cNvSpPr>
          <p:nvPr>
            <p:ph type="title"/>
          </p:nvPr>
        </p:nvSpPr>
        <p:spPr>
          <a:xfrm>
            <a:off x="467544" y="-171400"/>
            <a:ext cx="8229600" cy="864096"/>
          </a:xfrm>
        </p:spPr>
        <p:txBody>
          <a:bodyPr>
            <a:normAutofit/>
          </a:bodyPr>
          <a:lstStyle/>
          <a:p>
            <a:r>
              <a:rPr lang="en-US" altLang="ja-JP" dirty="0" smtClean="0"/>
              <a:t>Limits of Recirculation</a:t>
            </a:r>
            <a:endParaRPr lang="en-GB" dirty="0"/>
          </a:p>
        </p:txBody>
      </p:sp>
      <p:sp>
        <p:nvSpPr>
          <p:cNvPr id="7" name="Content Placeholder 6"/>
          <p:cNvSpPr>
            <a:spLocks noGrp="1"/>
          </p:cNvSpPr>
          <p:nvPr>
            <p:ph sz="half" idx="1"/>
          </p:nvPr>
        </p:nvSpPr>
        <p:spPr>
          <a:xfrm>
            <a:off x="323528" y="1484784"/>
            <a:ext cx="4464496" cy="1584176"/>
          </a:xfrm>
        </p:spPr>
        <p:txBody>
          <a:bodyPr>
            <a:normAutofit fontScale="77500" lnSpcReduction="20000"/>
          </a:bodyPr>
          <a:lstStyle/>
          <a:p>
            <a:r>
              <a:rPr lang="en-GB" sz="2400" b="1" dirty="0" smtClean="0"/>
              <a:t>7 GeV, 9 x 48m </a:t>
            </a:r>
            <a:r>
              <a:rPr lang="en-GB" sz="2400" b="1" dirty="0" err="1" smtClean="0"/>
              <a:t>undulators</a:t>
            </a:r>
            <a:r>
              <a:rPr lang="en-GB" sz="2400" b="1" dirty="0" smtClean="0"/>
              <a:t>  K=5, 55mm</a:t>
            </a:r>
          </a:p>
          <a:p>
            <a:r>
              <a:rPr lang="en-GB" b="1" dirty="0" smtClean="0">
                <a:solidFill>
                  <a:srgbClr val="FF0000"/>
                </a:solidFill>
              </a:rPr>
              <a:t>Energy shift   1.4 </a:t>
            </a:r>
            <a:r>
              <a:rPr lang="en-GB" b="1" dirty="0" err="1" smtClean="0">
                <a:solidFill>
                  <a:srgbClr val="FF0000"/>
                </a:solidFill>
              </a:rPr>
              <a:t>MeV</a:t>
            </a:r>
            <a:r>
              <a:rPr lang="en-GB" b="1" dirty="0" smtClean="0">
                <a:solidFill>
                  <a:srgbClr val="FF0000"/>
                </a:solidFill>
              </a:rPr>
              <a:t>  noticeable</a:t>
            </a:r>
          </a:p>
          <a:p>
            <a:r>
              <a:rPr lang="en-GB" b="1" dirty="0" smtClean="0">
                <a:solidFill>
                  <a:srgbClr val="0070C0"/>
                </a:solidFill>
              </a:rPr>
              <a:t>Use of booster cavities seems advisable</a:t>
            </a:r>
          </a:p>
          <a:p>
            <a:pPr>
              <a:buNone/>
            </a:pPr>
            <a:endParaRPr lang="en-GB" b="1" dirty="0" smtClean="0">
              <a:solidFill>
                <a:srgbClr val="FF0000"/>
              </a:solidFill>
            </a:endParaRPr>
          </a:p>
        </p:txBody>
      </p:sp>
      <p:sp>
        <p:nvSpPr>
          <p:cNvPr id="8" name="Content Placeholder 7"/>
          <p:cNvSpPr>
            <a:spLocks noGrp="1"/>
          </p:cNvSpPr>
          <p:nvPr>
            <p:ph sz="half" idx="2"/>
          </p:nvPr>
        </p:nvSpPr>
        <p:spPr>
          <a:xfrm>
            <a:off x="4823520" y="1484785"/>
            <a:ext cx="4320480" cy="792087"/>
          </a:xfrm>
        </p:spPr>
        <p:txBody>
          <a:bodyPr>
            <a:normAutofit fontScale="77500" lnSpcReduction="20000"/>
          </a:bodyPr>
          <a:lstStyle/>
          <a:p>
            <a:r>
              <a:rPr lang="en-GB" sz="2400" b="1" dirty="0" smtClean="0"/>
              <a:t>600MeV, 10 m 1 T </a:t>
            </a:r>
            <a:r>
              <a:rPr lang="en-GB" sz="2400" b="1" dirty="0" err="1" smtClean="0"/>
              <a:t>hel</a:t>
            </a:r>
            <a:r>
              <a:rPr lang="en-GB" sz="2400" b="1" dirty="0" smtClean="0"/>
              <a:t>. </a:t>
            </a:r>
            <a:r>
              <a:rPr lang="en-GB" sz="2400" b="1" dirty="0" err="1" smtClean="0"/>
              <a:t>Undulator</a:t>
            </a:r>
            <a:endParaRPr lang="en-GB" sz="2400" b="1" dirty="0" smtClean="0"/>
          </a:p>
          <a:p>
            <a:r>
              <a:rPr lang="en-GB" b="1" dirty="0" smtClean="0">
                <a:solidFill>
                  <a:srgbClr val="00B050"/>
                </a:solidFill>
              </a:rPr>
              <a:t>Energy shift 4.6 </a:t>
            </a:r>
            <a:r>
              <a:rPr lang="en-GB" b="1" dirty="0" err="1" smtClean="0">
                <a:solidFill>
                  <a:srgbClr val="00B050"/>
                </a:solidFill>
              </a:rPr>
              <a:t>keV</a:t>
            </a:r>
            <a:r>
              <a:rPr lang="en-GB" b="1" dirty="0" smtClean="0">
                <a:solidFill>
                  <a:srgbClr val="00B050"/>
                </a:solidFill>
              </a:rPr>
              <a:t> negligible </a:t>
            </a:r>
          </a:p>
          <a:p>
            <a:pPr>
              <a:buNone/>
            </a:pPr>
            <a:endParaRPr lang="en-GB" sz="2400" dirty="0" smtClean="0"/>
          </a:p>
          <a:p>
            <a:pPr>
              <a:buNone/>
            </a:pPr>
            <a:endParaRPr lang="en-GB" sz="2400" dirty="0" smtClean="0"/>
          </a:p>
          <a:p>
            <a:pPr>
              <a:buNone/>
            </a:pPr>
            <a:endParaRPr lang="en-GB" sz="2400" dirty="0"/>
          </a:p>
        </p:txBody>
      </p:sp>
      <p:sp>
        <p:nvSpPr>
          <p:cNvPr id="9" name="Rectangle 8"/>
          <p:cNvSpPr/>
          <p:nvPr/>
        </p:nvSpPr>
        <p:spPr>
          <a:xfrm>
            <a:off x="0" y="6211669"/>
            <a:ext cx="6462464" cy="646331"/>
          </a:xfrm>
          <a:prstGeom prst="rect">
            <a:avLst/>
          </a:prstGeom>
        </p:spPr>
        <p:txBody>
          <a:bodyPr wrap="square">
            <a:spAutoFit/>
          </a:bodyPr>
          <a:lstStyle/>
          <a:p>
            <a:pPr>
              <a:buNone/>
            </a:pPr>
            <a:r>
              <a:rPr lang="en-GB" dirty="0" smtClean="0"/>
              <a:t>M. Borland, G. Decker, X. Dong, L. Emery, A. </a:t>
            </a:r>
            <a:r>
              <a:rPr lang="en-GB" dirty="0" err="1" smtClean="0"/>
              <a:t>Nassiri</a:t>
            </a:r>
            <a:r>
              <a:rPr lang="en-GB" dirty="0" smtClean="0"/>
              <a:t>, </a:t>
            </a:r>
          </a:p>
          <a:p>
            <a:pPr>
              <a:buNone/>
            </a:pPr>
            <a:r>
              <a:rPr lang="en-GB" dirty="0" smtClean="0"/>
              <a:t>Proc. PAC09, 44- (2009).</a:t>
            </a:r>
            <a:endParaRPr lang="en-GB" dirty="0"/>
          </a:p>
        </p:txBody>
      </p:sp>
      <p:sp>
        <p:nvSpPr>
          <p:cNvPr id="12" name="Content Placeholder 6"/>
          <p:cNvSpPr txBox="1">
            <a:spLocks/>
          </p:cNvSpPr>
          <p:nvPr/>
        </p:nvSpPr>
        <p:spPr>
          <a:xfrm>
            <a:off x="395536" y="2996952"/>
            <a:ext cx="4038600" cy="2664296"/>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4000" b="0" i="0" u="none" strike="noStrike" kern="1200" cap="none" spc="0" normalizeH="0" baseline="0" noProof="0" dirty="0" smtClean="0">
                <a:ln>
                  <a:noFill/>
                </a:ln>
                <a:solidFill>
                  <a:srgbClr val="00B050"/>
                </a:solidFill>
                <a:effectLst/>
                <a:uLnTx/>
                <a:uFillTx/>
                <a:latin typeface="+mn-lt"/>
                <a:ea typeface="+mn-ea"/>
                <a:cs typeface="+mn-cs"/>
              </a:rPr>
              <a:t>Energy spread increase is fairly modest c.f. CSR increase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4000" b="0" i="0" u="none" strike="noStrike" kern="1200" cap="none" spc="0" normalizeH="0" baseline="0" noProof="0" dirty="0" smtClean="0">
                <a:ln>
                  <a:noFill/>
                </a:ln>
                <a:solidFill>
                  <a:srgbClr val="00B050"/>
                </a:solidFill>
                <a:effectLst/>
                <a:uLnTx/>
                <a:uFillTx/>
                <a:latin typeface="+mn-lt"/>
                <a:ea typeface="+mn-ea"/>
                <a:cs typeface="+mn-cs"/>
              </a:rPr>
              <a:t>Final energy spread of ~1.3 </a:t>
            </a:r>
            <a:r>
              <a:rPr kumimoji="0" lang="en-GB" sz="4000" b="0" i="0" u="none" strike="noStrike" kern="1200" cap="none" spc="0" normalizeH="0" baseline="0" noProof="0" dirty="0" err="1" smtClean="0">
                <a:ln>
                  <a:noFill/>
                </a:ln>
                <a:solidFill>
                  <a:srgbClr val="00B050"/>
                </a:solidFill>
                <a:effectLst/>
                <a:uLnTx/>
                <a:uFillTx/>
                <a:latin typeface="+mn-lt"/>
                <a:ea typeface="+mn-ea"/>
                <a:cs typeface="+mn-cs"/>
              </a:rPr>
              <a:t>MeV</a:t>
            </a:r>
            <a:r>
              <a:rPr kumimoji="0" lang="en-GB" sz="4000" b="0" i="0" u="none" strike="noStrike" kern="1200" cap="none" spc="0" normalizeH="0" baseline="0" noProof="0" dirty="0" smtClean="0">
                <a:ln>
                  <a:noFill/>
                </a:ln>
                <a:solidFill>
                  <a:srgbClr val="00B050"/>
                </a:solidFill>
                <a:effectLst/>
                <a:uLnTx/>
                <a:uFillTx/>
                <a:latin typeface="+mn-lt"/>
                <a:ea typeface="+mn-ea"/>
                <a:cs typeface="+mn-cs"/>
              </a:rPr>
              <a:t> with all gaps closed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4000" b="0" i="0" u="none" strike="noStrike" kern="1200" cap="none" spc="0" normalizeH="0" baseline="0" noProof="0" dirty="0" smtClean="0">
                <a:ln>
                  <a:noFill/>
                </a:ln>
                <a:solidFill>
                  <a:srgbClr val="00B050"/>
                </a:solidFill>
                <a:effectLst/>
                <a:uLnTx/>
                <a:uFillTx/>
                <a:latin typeface="+mn-lt"/>
                <a:ea typeface="+mn-ea"/>
                <a:cs typeface="+mn-cs"/>
              </a:rPr>
              <a:t> No emittance growth seen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4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4000" b="0" i="0" u="none" strike="noStrike" kern="1200" cap="none" spc="0" normalizeH="0" baseline="0" noProof="0" dirty="0" smtClean="0">
                <a:ln>
                  <a:noFill/>
                </a:ln>
                <a:effectLst/>
                <a:uLnTx/>
                <a:uFillTx/>
                <a:latin typeface="+mn-lt"/>
                <a:ea typeface="+mn-ea"/>
                <a:cs typeface="+mn-cs"/>
              </a:rPr>
              <a:t>Conclusion should be checked with realistic optics errors (i.e., dispersion leaking into straight sections </a:t>
            </a:r>
            <a:endParaRPr kumimoji="0" lang="en-GB" sz="4000" b="0" i="0" u="none" strike="noStrike" kern="1200" cap="none" spc="0" normalizeH="0" baseline="0" noProof="0" dirty="0">
              <a:ln>
                <a:noFill/>
              </a:ln>
              <a:effectLst/>
              <a:uLnTx/>
              <a:uFillTx/>
              <a:latin typeface="+mn-lt"/>
              <a:ea typeface="+mn-ea"/>
              <a:cs typeface="+mn-cs"/>
            </a:endParaRPr>
          </a:p>
        </p:txBody>
      </p:sp>
      <p:sp>
        <p:nvSpPr>
          <p:cNvPr id="14" name="Content Placeholder 6"/>
          <p:cNvSpPr txBox="1">
            <a:spLocks/>
          </p:cNvSpPr>
          <p:nvPr/>
        </p:nvSpPr>
        <p:spPr>
          <a:xfrm>
            <a:off x="4644008" y="2276872"/>
            <a:ext cx="4499992" cy="4176464"/>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900" dirty="0" smtClean="0">
                <a:solidFill>
                  <a:srgbClr val="00B050"/>
                </a:solidFill>
              </a:rPr>
              <a:t>Negligible emittance growth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900" b="0" i="0" u="none" strike="noStrike" kern="1200" cap="none" spc="0" normalizeH="0" baseline="0" noProof="0" dirty="0" smtClean="0">
                <a:ln>
                  <a:noFill/>
                </a:ln>
                <a:solidFill>
                  <a:srgbClr val="00B050"/>
                </a:solidFill>
                <a:effectLst/>
                <a:uLnTx/>
                <a:uFillTx/>
                <a:latin typeface="+mn-lt"/>
                <a:ea typeface="+mn-ea"/>
                <a:cs typeface="+mn-cs"/>
              </a:rPr>
              <a:t>Negligible</a:t>
            </a:r>
            <a:r>
              <a:rPr kumimoji="0" lang="en-GB" sz="2900" b="0" i="0" u="none" strike="noStrike" kern="1200" cap="none" spc="0" normalizeH="0" noProof="0" dirty="0" smtClean="0">
                <a:ln>
                  <a:noFill/>
                </a:ln>
                <a:solidFill>
                  <a:srgbClr val="00B050"/>
                </a:solidFill>
                <a:effectLst/>
                <a:uLnTx/>
                <a:uFillTx/>
                <a:latin typeface="+mn-lt"/>
                <a:ea typeface="+mn-ea"/>
                <a:cs typeface="+mn-cs"/>
              </a:rPr>
              <a:t> energy spread</a:t>
            </a:r>
            <a:endParaRPr kumimoji="0" lang="en-GB" sz="2900" b="0" i="0" u="none" strike="noStrike" kern="1200" cap="none" spc="0" normalizeH="0" baseline="0" noProof="0" dirty="0" smtClean="0">
              <a:ln>
                <a:noFill/>
              </a:ln>
              <a:solidFill>
                <a:srgbClr val="00B050"/>
              </a:solidFill>
              <a:effectLst/>
              <a:uLnTx/>
              <a:uFillTx/>
              <a:latin typeface="+mn-lt"/>
              <a:ea typeface="+mn-ea"/>
              <a:cs typeface="+mn-cs"/>
            </a:endParaRPr>
          </a:p>
          <a:p>
            <a:pPr marL="342900" lvl="0" indent="-342900">
              <a:spcBef>
                <a:spcPct val="20000"/>
              </a:spcBef>
              <a:buFont typeface="Arial" pitchFamily="34" charset="0"/>
              <a:buChar char="•"/>
            </a:pPr>
            <a:r>
              <a:rPr lang="en-GB" sz="3100" dirty="0" smtClean="0">
                <a:solidFill>
                  <a:srgbClr val="FF0000"/>
                </a:solidFill>
              </a:rPr>
              <a:t>CSR in arcs ~1MeV !</a:t>
            </a:r>
          </a:p>
          <a:p>
            <a:pPr marL="342900" lvl="0" indent="-342900">
              <a:spcBef>
                <a:spcPct val="20000"/>
              </a:spcBef>
              <a:buFont typeface="Arial" pitchFamily="34" charset="0"/>
              <a:buChar char="•"/>
            </a:pPr>
            <a:r>
              <a:rPr kumimoji="0" lang="en-GB" sz="3100" b="1" i="0" u="none" strike="noStrike" kern="1200" cap="none" spc="0" normalizeH="0" baseline="0" noProof="0" dirty="0" smtClean="0">
                <a:ln>
                  <a:noFill/>
                </a:ln>
                <a:solidFill>
                  <a:srgbClr val="FF0000"/>
                </a:solidFill>
                <a:effectLst/>
                <a:uLnTx/>
                <a:uFillTx/>
                <a:latin typeface="+mn-lt"/>
                <a:ea typeface="+mn-ea"/>
                <a:cs typeface="+mn-cs"/>
              </a:rPr>
              <a:t>Path </a:t>
            </a:r>
            <a:r>
              <a:rPr lang="en-GB" sz="3100" b="1" dirty="0" smtClean="0">
                <a:solidFill>
                  <a:srgbClr val="FF0000"/>
                </a:solidFill>
              </a:rPr>
              <a:t>length change 300fs for long </a:t>
            </a:r>
            <a:r>
              <a:rPr lang="en-GB" sz="3100" b="1" dirty="0" err="1" smtClean="0">
                <a:solidFill>
                  <a:srgbClr val="FF0000"/>
                </a:solidFill>
              </a:rPr>
              <a:t>undulator</a:t>
            </a:r>
            <a:endParaRPr lang="en-GB" sz="3100" b="1" dirty="0" smtClean="0">
              <a:solidFill>
                <a:srgbClr val="FF0000"/>
              </a:solidFill>
            </a:endParaRPr>
          </a:p>
          <a:p>
            <a:pPr marL="342900" lvl="0" indent="-342900">
              <a:spcBef>
                <a:spcPct val="20000"/>
              </a:spcBef>
              <a:buFont typeface="Arial" pitchFamily="34" charset="0"/>
              <a:buChar char="•"/>
            </a:pPr>
            <a:r>
              <a:rPr lang="en-GB" sz="3100" b="1" dirty="0" smtClean="0">
                <a:solidFill>
                  <a:srgbClr val="0070C0"/>
                </a:solidFill>
              </a:rPr>
              <a:t>Use path length chicane seems advisable (</a:t>
            </a:r>
            <a:r>
              <a:rPr lang="en-GB" sz="3100" b="1" dirty="0" err="1" smtClean="0">
                <a:solidFill>
                  <a:srgbClr val="0070C0"/>
                </a:solidFill>
              </a:rPr>
              <a:t>feedforward</a:t>
            </a:r>
            <a:r>
              <a:rPr lang="en-GB" sz="3100" b="1" dirty="0" smtClean="0">
                <a:solidFill>
                  <a:srgbClr val="0070C0"/>
                </a:solidFill>
              </a:rPr>
              <a:t>)</a:t>
            </a:r>
          </a:p>
          <a:p>
            <a:pPr marL="342900" lvl="0" indent="-342900">
              <a:spcBef>
                <a:spcPct val="20000"/>
              </a:spcBef>
              <a:buFont typeface="Arial" pitchFamily="34" charset="0"/>
              <a:buChar char="•"/>
            </a:pPr>
            <a:r>
              <a:rPr lang="en-GB" sz="3100" dirty="0" smtClean="0">
                <a:solidFill>
                  <a:srgbClr val="FFC000"/>
                </a:solidFill>
              </a:rPr>
              <a:t>Photon pulse lengthening due to long </a:t>
            </a:r>
            <a:r>
              <a:rPr lang="en-GB" sz="3100" dirty="0" err="1" smtClean="0">
                <a:solidFill>
                  <a:srgbClr val="FFC000"/>
                </a:solidFill>
              </a:rPr>
              <a:t>undulator</a:t>
            </a:r>
            <a:r>
              <a:rPr lang="en-GB" sz="3100" dirty="0" smtClean="0">
                <a:solidFill>
                  <a:srgbClr val="FFC000"/>
                </a:solidFill>
              </a:rPr>
              <a:t> ~ 150 </a:t>
            </a:r>
            <a:r>
              <a:rPr lang="en-GB" sz="3100" dirty="0" err="1" smtClean="0">
                <a:solidFill>
                  <a:srgbClr val="FFC000"/>
                </a:solidFill>
              </a:rPr>
              <a:t>fs</a:t>
            </a:r>
            <a:r>
              <a:rPr lang="en-GB" sz="3100" dirty="0" smtClean="0">
                <a:solidFill>
                  <a:srgbClr val="FFC000"/>
                </a:solidFill>
              </a:rPr>
              <a:t>,  30fs short</a:t>
            </a:r>
          </a:p>
          <a:p>
            <a:pPr marL="342900" indent="-342900">
              <a:spcBef>
                <a:spcPct val="20000"/>
              </a:spcBef>
              <a:buFont typeface="Arial" pitchFamily="34" charset="0"/>
              <a:buChar char="•"/>
            </a:pPr>
            <a:r>
              <a:rPr lang="en-GB" sz="3200" dirty="0" smtClean="0"/>
              <a:t>Impact on beam dynamics in general of the varying focussing and non-linear terms was not studied</a:t>
            </a:r>
            <a:endParaRPr lang="en-GB" sz="3100" dirty="0" smtClean="0"/>
          </a:p>
        </p:txBody>
      </p:sp>
      <p:sp>
        <p:nvSpPr>
          <p:cNvPr id="15" name="Rectangle 14"/>
          <p:cNvSpPr/>
          <p:nvPr/>
        </p:nvSpPr>
        <p:spPr>
          <a:xfrm>
            <a:off x="5220072" y="6309320"/>
            <a:ext cx="3271601" cy="461665"/>
          </a:xfrm>
          <a:prstGeom prst="rect">
            <a:avLst/>
          </a:prstGeom>
        </p:spPr>
        <p:txBody>
          <a:bodyPr wrap="none">
            <a:spAutoFit/>
          </a:bodyPr>
          <a:lstStyle/>
          <a:p>
            <a:r>
              <a:rPr lang="en-GB" sz="2400" dirty="0" smtClean="0">
                <a:solidFill>
                  <a:srgbClr val="0000FF"/>
                </a:solidFill>
              </a:rPr>
              <a:t>(</a:t>
            </a:r>
            <a:r>
              <a:rPr lang="en-GB" sz="2400" dirty="0" smtClean="0">
                <a:solidFill>
                  <a:srgbClr val="0000FF"/>
                </a:solidFill>
                <a:hlinkClick r:id="rId2"/>
              </a:rPr>
              <a:t>http://www.4gls.ac.uk/</a:t>
            </a:r>
            <a:r>
              <a:rPr lang="en-GB" sz="2400" dirty="0" smtClean="0">
                <a:solidFill>
                  <a:srgbClr val="0000FF"/>
                </a:solidFill>
              </a:rPr>
              <a:t>)</a:t>
            </a:r>
            <a:endParaRPr lang="en-GB" sz="2400" dirty="0"/>
          </a:p>
        </p:txBody>
      </p:sp>
      <p:sp>
        <p:nvSpPr>
          <p:cNvPr id="11" name="Rectangle 10"/>
          <p:cNvSpPr/>
          <p:nvPr/>
        </p:nvSpPr>
        <p:spPr>
          <a:xfrm>
            <a:off x="0" y="0"/>
            <a:ext cx="1897892" cy="461665"/>
          </a:xfrm>
          <a:prstGeom prst="rect">
            <a:avLst/>
          </a:prstGeom>
        </p:spPr>
        <p:txBody>
          <a:bodyPr wrap="none">
            <a:spAutoFit/>
          </a:bodyPr>
          <a:lstStyle/>
          <a:p>
            <a:r>
              <a:rPr lang="en-US" altLang="ja-JP" sz="2400" b="1" dirty="0" smtClean="0">
                <a:solidFill>
                  <a:srgbClr val="FF0000"/>
                </a:solidFill>
              </a:rPr>
              <a:t>Mike Borland</a:t>
            </a:r>
            <a:endParaRPr lang="en-US" altLang="ja-JP" sz="2400" b="1" dirty="0" smtClean="0"/>
          </a:p>
        </p:txBody>
      </p:sp>
      <p:sp>
        <p:nvSpPr>
          <p:cNvPr id="13" name="Rectangle 12"/>
          <p:cNvSpPr/>
          <p:nvPr/>
        </p:nvSpPr>
        <p:spPr>
          <a:xfrm>
            <a:off x="7667698" y="0"/>
            <a:ext cx="1476302" cy="461665"/>
          </a:xfrm>
          <a:prstGeom prst="rect">
            <a:avLst/>
          </a:prstGeom>
        </p:spPr>
        <p:txBody>
          <a:bodyPr wrap="none">
            <a:spAutoFit/>
          </a:bodyPr>
          <a:lstStyle/>
          <a:p>
            <a:r>
              <a:rPr lang="en-US" altLang="ja-JP" sz="2400" b="1" dirty="0" smtClean="0">
                <a:solidFill>
                  <a:srgbClr val="FF0000"/>
                </a:solidFill>
              </a:rPr>
              <a:t>Jim Clarke</a:t>
            </a:r>
            <a:endParaRPr lang="en-US" altLang="ja-JP"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p:bldP spid="12"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8" descr="hook.eps"/>
          <p:cNvPicPr>
            <a:picLocks noChangeAspect="1"/>
          </p:cNvPicPr>
          <p:nvPr/>
        </p:nvPicPr>
        <p:blipFill>
          <a:blip r:embed="rId2" cstate="print"/>
          <a:srcRect/>
          <a:stretch>
            <a:fillRect/>
          </a:stretch>
        </p:blipFill>
        <p:spPr bwMode="auto">
          <a:xfrm>
            <a:off x="0" y="981075"/>
            <a:ext cx="3038475" cy="1943100"/>
          </a:xfrm>
          <a:prstGeom prst="rect">
            <a:avLst/>
          </a:prstGeom>
          <a:noFill/>
          <a:ln w="9525">
            <a:noFill/>
            <a:miter lim="800000"/>
            <a:headEnd/>
            <a:tailEnd/>
          </a:ln>
        </p:spPr>
      </p:pic>
      <p:sp>
        <p:nvSpPr>
          <p:cNvPr id="3" name="TextBox 3"/>
          <p:cNvSpPr txBox="1">
            <a:spLocks noChangeArrowheads="1"/>
          </p:cNvSpPr>
          <p:nvPr/>
        </p:nvSpPr>
        <p:spPr bwMode="auto">
          <a:xfrm>
            <a:off x="2555875" y="44450"/>
            <a:ext cx="3860800" cy="523875"/>
          </a:xfrm>
          <a:prstGeom prst="rect">
            <a:avLst/>
          </a:prstGeom>
          <a:noFill/>
          <a:ln w="9525">
            <a:noFill/>
            <a:miter lim="800000"/>
            <a:headEnd/>
            <a:tailEnd/>
          </a:ln>
        </p:spPr>
        <p:txBody>
          <a:bodyPr wrap="none">
            <a:spAutoFit/>
          </a:bodyPr>
          <a:lstStyle/>
          <a:p>
            <a:r>
              <a:rPr lang="en-GB" sz="2800" b="1" dirty="0">
                <a:latin typeface="Calibri" pitchFamily="34" charset="0"/>
              </a:rPr>
              <a:t>ALICE  Beam Simulations</a:t>
            </a:r>
          </a:p>
        </p:txBody>
      </p:sp>
      <p:pic>
        <p:nvPicPr>
          <p:cNvPr id="4" name="Picture 2"/>
          <p:cNvPicPr>
            <a:picLocks noChangeAspect="1" noChangeArrowheads="1"/>
          </p:cNvPicPr>
          <p:nvPr/>
        </p:nvPicPr>
        <p:blipFill>
          <a:blip r:embed="rId3" cstate="print"/>
          <a:srcRect/>
          <a:stretch>
            <a:fillRect/>
          </a:stretch>
        </p:blipFill>
        <p:spPr bwMode="auto">
          <a:xfrm>
            <a:off x="34925" y="4221163"/>
            <a:ext cx="6015038" cy="2376487"/>
          </a:xfrm>
          <a:prstGeom prst="rect">
            <a:avLst/>
          </a:prstGeom>
          <a:noFill/>
          <a:ln w="9525">
            <a:noFill/>
            <a:miter lim="800000"/>
            <a:headEnd/>
            <a:tailEnd/>
          </a:ln>
        </p:spPr>
      </p:pic>
      <p:sp>
        <p:nvSpPr>
          <p:cNvPr id="5" name="TextBox 7"/>
          <p:cNvSpPr txBox="1">
            <a:spLocks noChangeArrowheads="1"/>
          </p:cNvSpPr>
          <p:nvPr/>
        </p:nvSpPr>
        <p:spPr bwMode="auto">
          <a:xfrm>
            <a:off x="3492500" y="5229225"/>
            <a:ext cx="1363663" cy="369888"/>
          </a:xfrm>
          <a:prstGeom prst="rect">
            <a:avLst/>
          </a:prstGeom>
          <a:noFill/>
          <a:ln w="9525">
            <a:noFill/>
            <a:miter lim="800000"/>
            <a:headEnd/>
            <a:tailEnd/>
          </a:ln>
        </p:spPr>
        <p:txBody>
          <a:bodyPr wrap="none">
            <a:spAutoFit/>
          </a:bodyPr>
          <a:lstStyle/>
          <a:p>
            <a:r>
              <a:rPr lang="en-GB">
                <a:latin typeface="Calibri" pitchFamily="34" charset="0"/>
              </a:rPr>
              <a:t>ALICE in GPT</a:t>
            </a:r>
          </a:p>
        </p:txBody>
      </p:sp>
      <p:sp>
        <p:nvSpPr>
          <p:cNvPr id="6" name="TextBox 10"/>
          <p:cNvSpPr txBox="1">
            <a:spLocks noChangeArrowheads="1"/>
          </p:cNvSpPr>
          <p:nvPr/>
        </p:nvSpPr>
        <p:spPr bwMode="auto">
          <a:xfrm>
            <a:off x="684213" y="941388"/>
            <a:ext cx="844550" cy="831850"/>
          </a:xfrm>
          <a:prstGeom prst="rect">
            <a:avLst/>
          </a:prstGeom>
          <a:noFill/>
          <a:ln w="9525">
            <a:noFill/>
            <a:miter lim="800000"/>
            <a:headEnd/>
            <a:tailEnd/>
          </a:ln>
        </p:spPr>
        <p:txBody>
          <a:bodyPr wrap="none">
            <a:spAutoFit/>
          </a:bodyPr>
          <a:lstStyle/>
          <a:p>
            <a:r>
              <a:rPr lang="en-GB" sz="1200">
                <a:latin typeface="Calibri" pitchFamily="34" charset="0"/>
              </a:rPr>
              <a:t>BC1 Phase</a:t>
            </a:r>
          </a:p>
          <a:p>
            <a:r>
              <a:rPr lang="en-GB" sz="1200" b="1">
                <a:solidFill>
                  <a:srgbClr val="FF0000"/>
                </a:solidFill>
                <a:latin typeface="Calibri" pitchFamily="34" charset="0"/>
              </a:rPr>
              <a:t>-20deg </a:t>
            </a:r>
            <a:endParaRPr lang="en-GB" sz="1200">
              <a:latin typeface="Calibri" pitchFamily="34" charset="0"/>
            </a:endParaRPr>
          </a:p>
          <a:p>
            <a:r>
              <a:rPr lang="en-GB" sz="1200" b="1">
                <a:solidFill>
                  <a:srgbClr val="00B050"/>
                </a:solidFill>
                <a:latin typeface="Calibri" pitchFamily="34" charset="0"/>
              </a:rPr>
              <a:t>-10deg</a:t>
            </a:r>
            <a:r>
              <a:rPr lang="en-GB" sz="1200">
                <a:latin typeface="Calibri" pitchFamily="34" charset="0"/>
              </a:rPr>
              <a:t>  </a:t>
            </a:r>
          </a:p>
          <a:p>
            <a:r>
              <a:rPr lang="en-GB" sz="1200" b="1">
                <a:solidFill>
                  <a:srgbClr val="0000FF"/>
                </a:solidFill>
                <a:latin typeface="Calibri" pitchFamily="34" charset="0"/>
              </a:rPr>
              <a:t>-5deg </a:t>
            </a:r>
          </a:p>
        </p:txBody>
      </p:sp>
      <p:sp>
        <p:nvSpPr>
          <p:cNvPr id="7" name="Rectangle 12"/>
          <p:cNvSpPr>
            <a:spLocks noChangeArrowheads="1"/>
          </p:cNvSpPr>
          <p:nvPr/>
        </p:nvSpPr>
        <p:spPr bwMode="auto">
          <a:xfrm>
            <a:off x="3059113" y="836613"/>
            <a:ext cx="2808287" cy="1938337"/>
          </a:xfrm>
          <a:prstGeom prst="rect">
            <a:avLst/>
          </a:prstGeom>
          <a:noFill/>
          <a:ln w="9525">
            <a:solidFill>
              <a:schemeClr val="tx1"/>
            </a:solidFill>
            <a:miter lim="800000"/>
            <a:headEnd/>
            <a:tailEnd/>
          </a:ln>
        </p:spPr>
        <p:txBody>
          <a:bodyPr>
            <a:spAutoFit/>
          </a:bodyPr>
          <a:lstStyle/>
          <a:p>
            <a:r>
              <a:rPr lang="en-GB" sz="2000">
                <a:latin typeface="Calibri" pitchFamily="34" charset="0"/>
              </a:rPr>
              <a:t>Injector dynamics complicated by reduced gun energy (230 KeV), long multi-cell booster cavity and long transfer line.</a:t>
            </a:r>
          </a:p>
        </p:txBody>
      </p:sp>
      <p:sp>
        <p:nvSpPr>
          <p:cNvPr id="8" name="TextBox 13"/>
          <p:cNvSpPr txBox="1">
            <a:spLocks noChangeArrowheads="1"/>
          </p:cNvSpPr>
          <p:nvPr/>
        </p:nvSpPr>
        <p:spPr bwMode="auto">
          <a:xfrm>
            <a:off x="250825" y="3068638"/>
            <a:ext cx="5653088" cy="1200150"/>
          </a:xfrm>
          <a:prstGeom prst="rect">
            <a:avLst/>
          </a:prstGeom>
          <a:noFill/>
          <a:ln w="9525">
            <a:solidFill>
              <a:schemeClr val="tx1"/>
            </a:solidFill>
            <a:miter lim="800000"/>
            <a:headEnd/>
            <a:tailEnd/>
          </a:ln>
        </p:spPr>
        <p:txBody>
          <a:bodyPr>
            <a:spAutoFit/>
          </a:bodyPr>
          <a:lstStyle/>
          <a:p>
            <a:r>
              <a:rPr lang="en-GB">
                <a:latin typeface="Calibri" pitchFamily="34" charset="0"/>
              </a:rPr>
              <a:t>Using ASTRA and GPT to go around the machine to understand longitudinal dynamics. Non trivial to use dipoles. GPT (Space charge off) and MAD matching quite good, small differences in vertical focussing.</a:t>
            </a:r>
          </a:p>
        </p:txBody>
      </p:sp>
      <p:pic>
        <p:nvPicPr>
          <p:cNvPr id="9" name="Picture 2" descr="E:\GPT_alice\elliptical\2011\yag01_ellipse2.PNG"/>
          <p:cNvPicPr>
            <a:picLocks noChangeAspect="1" noChangeArrowheads="1"/>
          </p:cNvPicPr>
          <p:nvPr/>
        </p:nvPicPr>
        <p:blipFill>
          <a:blip r:embed="rId4" cstate="print"/>
          <a:srcRect/>
          <a:stretch>
            <a:fillRect/>
          </a:stretch>
        </p:blipFill>
        <p:spPr bwMode="auto">
          <a:xfrm>
            <a:off x="6804025" y="1628775"/>
            <a:ext cx="2014538" cy="1890713"/>
          </a:xfrm>
          <a:prstGeom prst="rect">
            <a:avLst/>
          </a:prstGeom>
          <a:noFill/>
          <a:ln w="9525">
            <a:noFill/>
            <a:miter lim="800000"/>
            <a:headEnd/>
            <a:tailEnd/>
          </a:ln>
        </p:spPr>
      </p:pic>
      <p:grpSp>
        <p:nvGrpSpPr>
          <p:cNvPr id="10" name="Group 4"/>
          <p:cNvGrpSpPr>
            <a:grpSpLocks/>
          </p:cNvGrpSpPr>
          <p:nvPr/>
        </p:nvGrpSpPr>
        <p:grpSpPr bwMode="auto">
          <a:xfrm>
            <a:off x="5867400" y="836613"/>
            <a:ext cx="1800225" cy="1223962"/>
            <a:chOff x="-288540" y="2384884"/>
            <a:chExt cx="3708412" cy="2772308"/>
          </a:xfrm>
        </p:grpSpPr>
        <p:pic>
          <p:nvPicPr>
            <p:cNvPr id="11" name="Picture 16" descr="E:\GPT_alice\elliptical\2011\2322 INJ-1 2us.png"/>
            <p:cNvPicPr>
              <a:picLocks noChangeAspect="1" noChangeArrowheads="1"/>
            </p:cNvPicPr>
            <p:nvPr/>
          </p:nvPicPr>
          <p:blipFill>
            <a:blip r:embed="rId5" cstate="print"/>
            <a:srcRect l="22639" t="27094" r="26665" b="22021"/>
            <a:stretch>
              <a:fillRect/>
            </a:stretch>
          </p:blipFill>
          <p:spPr bwMode="auto">
            <a:xfrm>
              <a:off x="-288540" y="2384884"/>
              <a:ext cx="3708412" cy="2772308"/>
            </a:xfrm>
            <a:prstGeom prst="rect">
              <a:avLst/>
            </a:prstGeom>
            <a:noFill/>
            <a:ln w="9525">
              <a:noFill/>
              <a:miter lim="800000"/>
              <a:headEnd/>
              <a:tailEnd/>
            </a:ln>
          </p:spPr>
        </p:pic>
        <p:cxnSp>
          <p:nvCxnSpPr>
            <p:cNvPr id="12" name="Straight Arrow Connector 17"/>
            <p:cNvCxnSpPr>
              <a:cxnSpLocks noChangeShapeType="1"/>
            </p:cNvCxnSpPr>
            <p:nvPr/>
          </p:nvCxnSpPr>
          <p:spPr bwMode="auto">
            <a:xfrm>
              <a:off x="1259632" y="3825044"/>
              <a:ext cx="684076" cy="1588"/>
            </a:xfrm>
            <a:prstGeom prst="straightConnector1">
              <a:avLst/>
            </a:prstGeom>
            <a:noFill/>
            <a:ln w="12700" algn="ctr">
              <a:solidFill>
                <a:schemeClr val="tx1"/>
              </a:solidFill>
              <a:round/>
              <a:headEnd type="arrow" w="med" len="med"/>
              <a:tailEnd type="arrow" w="med" len="med"/>
            </a:ln>
          </p:spPr>
        </p:cxnSp>
        <p:sp>
          <p:nvSpPr>
            <p:cNvPr id="13" name="TextBox 18"/>
            <p:cNvSpPr txBox="1">
              <a:spLocks noChangeArrowheads="1"/>
            </p:cNvSpPr>
            <p:nvPr/>
          </p:nvSpPr>
          <p:spPr bwMode="auto">
            <a:xfrm>
              <a:off x="1259632" y="3825044"/>
              <a:ext cx="739305" cy="276999"/>
            </a:xfrm>
            <a:prstGeom prst="rect">
              <a:avLst/>
            </a:prstGeom>
            <a:noFill/>
            <a:ln w="9525">
              <a:noFill/>
              <a:miter lim="800000"/>
              <a:headEnd/>
              <a:tailEnd/>
            </a:ln>
          </p:spPr>
          <p:txBody>
            <a:bodyPr wrap="none">
              <a:spAutoFit/>
            </a:bodyPr>
            <a:lstStyle/>
            <a:p>
              <a:r>
                <a:rPr lang="en-GB" sz="1200">
                  <a:latin typeface="Calibri" pitchFamily="34" charset="0"/>
                </a:rPr>
                <a:t>4.65mm</a:t>
              </a:r>
            </a:p>
          </p:txBody>
        </p:sp>
        <p:cxnSp>
          <p:nvCxnSpPr>
            <p:cNvPr id="14" name="Straight Arrow Connector 19"/>
            <p:cNvCxnSpPr>
              <a:cxnSpLocks noChangeShapeType="1"/>
            </p:cNvCxnSpPr>
            <p:nvPr/>
          </p:nvCxnSpPr>
          <p:spPr bwMode="auto">
            <a:xfrm rot="5400000">
              <a:off x="1476450" y="4401108"/>
              <a:ext cx="1151334" cy="794"/>
            </a:xfrm>
            <a:prstGeom prst="straightConnector1">
              <a:avLst/>
            </a:prstGeom>
            <a:noFill/>
            <a:ln w="12700" algn="ctr">
              <a:solidFill>
                <a:schemeClr val="tx1"/>
              </a:solidFill>
              <a:round/>
              <a:headEnd type="arrow" w="med" len="med"/>
              <a:tailEnd type="arrow" w="med" len="med"/>
            </a:ln>
          </p:spPr>
        </p:cxnSp>
        <p:sp>
          <p:nvSpPr>
            <p:cNvPr id="15" name="TextBox 20"/>
            <p:cNvSpPr txBox="1">
              <a:spLocks noChangeArrowheads="1"/>
            </p:cNvSpPr>
            <p:nvPr/>
          </p:nvSpPr>
          <p:spPr bwMode="auto">
            <a:xfrm>
              <a:off x="2051720" y="4329100"/>
              <a:ext cx="611065" cy="276999"/>
            </a:xfrm>
            <a:prstGeom prst="rect">
              <a:avLst/>
            </a:prstGeom>
            <a:noFill/>
            <a:ln w="9525">
              <a:noFill/>
              <a:miter lim="800000"/>
              <a:headEnd/>
              <a:tailEnd/>
            </a:ln>
          </p:spPr>
          <p:txBody>
            <a:bodyPr wrap="none">
              <a:spAutoFit/>
            </a:bodyPr>
            <a:lstStyle/>
            <a:p>
              <a:r>
                <a:rPr lang="en-GB" sz="1200">
                  <a:latin typeface="Calibri" pitchFamily="34" charset="0"/>
                </a:rPr>
                <a:t>10mm</a:t>
              </a:r>
            </a:p>
          </p:txBody>
        </p:sp>
      </p:grpSp>
      <p:sp>
        <p:nvSpPr>
          <p:cNvPr id="16" name="TextBox 22"/>
          <p:cNvSpPr txBox="1">
            <a:spLocks noChangeArrowheads="1"/>
          </p:cNvSpPr>
          <p:nvPr/>
        </p:nvSpPr>
        <p:spPr bwMode="auto">
          <a:xfrm>
            <a:off x="7596188" y="836613"/>
            <a:ext cx="1619250" cy="923925"/>
          </a:xfrm>
          <a:prstGeom prst="rect">
            <a:avLst/>
          </a:prstGeom>
          <a:noFill/>
          <a:ln w="9525">
            <a:noFill/>
            <a:miter lim="800000"/>
            <a:headEnd/>
            <a:tailEnd/>
          </a:ln>
        </p:spPr>
        <p:txBody>
          <a:bodyPr>
            <a:spAutoFit/>
          </a:bodyPr>
          <a:lstStyle/>
          <a:p>
            <a:r>
              <a:rPr lang="en-GB">
                <a:latin typeface="Calibri" pitchFamily="34" charset="0"/>
              </a:rPr>
              <a:t>Elliptical beam – effect of stray fields?</a:t>
            </a:r>
          </a:p>
        </p:txBody>
      </p:sp>
      <p:pic>
        <p:nvPicPr>
          <p:cNvPr id="17" name="Picture 3"/>
          <p:cNvPicPr>
            <a:picLocks noChangeAspect="1" noChangeArrowheads="1"/>
          </p:cNvPicPr>
          <p:nvPr/>
        </p:nvPicPr>
        <p:blipFill>
          <a:blip r:embed="rId6" cstate="print"/>
          <a:srcRect/>
          <a:stretch>
            <a:fillRect/>
          </a:stretch>
        </p:blipFill>
        <p:spPr bwMode="auto">
          <a:xfrm>
            <a:off x="5940425" y="3573463"/>
            <a:ext cx="2876550" cy="1812925"/>
          </a:xfrm>
          <a:prstGeom prst="rect">
            <a:avLst/>
          </a:prstGeom>
          <a:noFill/>
          <a:ln w="9525">
            <a:noFill/>
            <a:miter lim="800000"/>
            <a:headEnd/>
            <a:tailEnd/>
          </a:ln>
        </p:spPr>
      </p:pic>
      <p:sp>
        <p:nvSpPr>
          <p:cNvPr id="18" name="TextBox 12"/>
          <p:cNvSpPr txBox="1">
            <a:spLocks noChangeArrowheads="1"/>
          </p:cNvSpPr>
          <p:nvPr/>
        </p:nvSpPr>
        <p:spPr bwMode="auto">
          <a:xfrm>
            <a:off x="7092950" y="3716338"/>
            <a:ext cx="1425575" cy="585787"/>
          </a:xfrm>
          <a:prstGeom prst="rect">
            <a:avLst/>
          </a:prstGeom>
          <a:noFill/>
          <a:ln w="9525">
            <a:noFill/>
            <a:miter lim="800000"/>
            <a:headEnd/>
            <a:tailEnd/>
          </a:ln>
        </p:spPr>
        <p:txBody>
          <a:bodyPr>
            <a:spAutoFit/>
          </a:bodyPr>
          <a:lstStyle/>
          <a:p>
            <a:r>
              <a:rPr lang="en-GB" sz="1600" i="1">
                <a:latin typeface="Calibri" pitchFamily="34" charset="0"/>
              </a:rPr>
              <a:t>Bunch-length vs. Linac Phase</a:t>
            </a:r>
          </a:p>
        </p:txBody>
      </p:sp>
      <p:pic>
        <p:nvPicPr>
          <p:cNvPr id="19" name="Picture 4"/>
          <p:cNvPicPr>
            <a:picLocks noChangeAspect="1" noChangeArrowheads="1"/>
          </p:cNvPicPr>
          <p:nvPr/>
        </p:nvPicPr>
        <p:blipFill>
          <a:blip r:embed="rId7" cstate="print"/>
          <a:srcRect/>
          <a:stretch>
            <a:fillRect/>
          </a:stretch>
        </p:blipFill>
        <p:spPr bwMode="auto">
          <a:xfrm>
            <a:off x="6372225" y="3644900"/>
            <a:ext cx="438150" cy="781050"/>
          </a:xfrm>
          <a:prstGeom prst="rect">
            <a:avLst/>
          </a:prstGeom>
          <a:noFill/>
          <a:ln w="9525">
            <a:noFill/>
            <a:miter lim="800000"/>
            <a:headEnd/>
            <a:tailEnd/>
          </a:ln>
        </p:spPr>
      </p:pic>
      <p:sp>
        <p:nvSpPr>
          <p:cNvPr id="20" name="TextBox 29"/>
          <p:cNvSpPr txBox="1">
            <a:spLocks noChangeArrowheads="1"/>
          </p:cNvSpPr>
          <p:nvPr/>
        </p:nvSpPr>
        <p:spPr bwMode="auto">
          <a:xfrm>
            <a:off x="6227763" y="5445125"/>
            <a:ext cx="2916237" cy="1200150"/>
          </a:xfrm>
          <a:prstGeom prst="rect">
            <a:avLst/>
          </a:prstGeom>
          <a:noFill/>
          <a:ln w="9525">
            <a:noFill/>
            <a:miter lim="800000"/>
            <a:headEnd/>
            <a:tailEnd/>
          </a:ln>
        </p:spPr>
        <p:txBody>
          <a:bodyPr>
            <a:spAutoFit/>
          </a:bodyPr>
          <a:lstStyle/>
          <a:p>
            <a:r>
              <a:rPr lang="en-GB">
                <a:latin typeface="Calibri" pitchFamily="34" charset="0"/>
              </a:rPr>
              <a:t>Plan to validate 6D machine model to understand different machine set ups with additional  diagnostics .</a:t>
            </a:r>
          </a:p>
        </p:txBody>
      </p:sp>
      <p:sp>
        <p:nvSpPr>
          <p:cNvPr id="21" name="TextBox 30"/>
          <p:cNvSpPr txBox="1">
            <a:spLocks noChangeArrowheads="1"/>
          </p:cNvSpPr>
          <p:nvPr/>
        </p:nvSpPr>
        <p:spPr bwMode="auto">
          <a:xfrm>
            <a:off x="0" y="6546850"/>
            <a:ext cx="1485900" cy="338138"/>
          </a:xfrm>
          <a:prstGeom prst="rect">
            <a:avLst/>
          </a:prstGeom>
          <a:noFill/>
          <a:ln w="9525">
            <a:noFill/>
            <a:miter lim="800000"/>
            <a:headEnd/>
            <a:tailEnd/>
          </a:ln>
        </p:spPr>
        <p:txBody>
          <a:bodyPr wrap="none">
            <a:spAutoFit/>
          </a:bodyPr>
          <a:lstStyle/>
          <a:p>
            <a:r>
              <a:rPr lang="en-GB" sz="1600">
                <a:latin typeface="Calibri" pitchFamily="34" charset="0"/>
              </a:rPr>
              <a:t>D. Angal-Kalinin</a:t>
            </a:r>
          </a:p>
        </p:txBody>
      </p:sp>
      <p:sp>
        <p:nvSpPr>
          <p:cNvPr id="22" name="TextBox 21"/>
          <p:cNvSpPr txBox="1"/>
          <p:nvPr/>
        </p:nvSpPr>
        <p:spPr>
          <a:xfrm>
            <a:off x="0" y="404664"/>
            <a:ext cx="2843808" cy="461665"/>
          </a:xfrm>
          <a:prstGeom prst="rect">
            <a:avLst/>
          </a:prstGeom>
          <a:noFill/>
        </p:spPr>
        <p:txBody>
          <a:bodyPr wrap="square" rtlCol="0">
            <a:spAutoFit/>
          </a:bodyPr>
          <a:lstStyle/>
          <a:p>
            <a:r>
              <a:rPr lang="en-GB" sz="2400" b="1" dirty="0" smtClean="0">
                <a:solidFill>
                  <a:srgbClr val="FF0000"/>
                </a:solidFill>
              </a:rPr>
              <a:t>Deepa Angal-Kalinin</a:t>
            </a:r>
            <a:endParaRPr lang="en-GB" sz="24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95536" y="44624"/>
            <a:ext cx="864096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ja-JP" sz="2800" dirty="0" smtClean="0">
                <a:solidFill>
                  <a:srgbClr val="FF0000"/>
                </a:solidFill>
                <a:latin typeface="+mn-lt"/>
              </a:rPr>
              <a:t>Miho Shimada</a:t>
            </a:r>
            <a:r>
              <a:rPr lang="en-US" altLang="ja-JP" sz="2800" dirty="0" smtClean="0">
                <a:latin typeface="+mn-lt"/>
              </a:rPr>
              <a:t>: </a:t>
            </a:r>
            <a:r>
              <a:rPr kumimoji="1" lang="en-US" altLang="ja-JP" sz="2800" dirty="0"/>
              <a:t>Lattice and optics design </a:t>
            </a:r>
            <a:r>
              <a:rPr kumimoji="1" lang="en-US" altLang="ja-JP" sz="2800" dirty="0" smtClean="0"/>
              <a:t>of both </a:t>
            </a:r>
            <a:r>
              <a:rPr kumimoji="1" lang="en-US" altLang="ja-JP" sz="2800" dirty="0"/>
              <a:t>compact ERL and 3-GeV ERL projects</a:t>
            </a:r>
            <a:endParaRPr lang="en-US" altLang="ja-JP" sz="2800" dirty="0">
              <a:latin typeface="+mn-lt"/>
            </a:endParaRPr>
          </a:p>
        </p:txBody>
      </p:sp>
      <p:pic>
        <p:nvPicPr>
          <p:cNvPr id="4" name="Picture 3" descr="D:\研究\PF-2011\ERL\学会発表\FLS2012\beta-ALL.png"/>
          <p:cNvPicPr>
            <a:picLocks noChangeAspect="1" noChangeArrowheads="1"/>
          </p:cNvPicPr>
          <p:nvPr/>
        </p:nvPicPr>
        <p:blipFill>
          <a:blip r:embed="rId2" cstate="print"/>
          <a:srcRect/>
          <a:stretch>
            <a:fillRect/>
          </a:stretch>
        </p:blipFill>
        <p:spPr bwMode="auto">
          <a:xfrm>
            <a:off x="251520" y="3789040"/>
            <a:ext cx="8784976" cy="2798100"/>
          </a:xfrm>
          <a:prstGeom prst="rect">
            <a:avLst/>
          </a:prstGeom>
          <a:noFill/>
        </p:spPr>
      </p:pic>
      <p:cxnSp>
        <p:nvCxnSpPr>
          <p:cNvPr id="5" name="直線矢印コネクタ 8"/>
          <p:cNvCxnSpPr/>
          <p:nvPr/>
        </p:nvCxnSpPr>
        <p:spPr>
          <a:xfrm>
            <a:off x="1187624" y="6237312"/>
            <a:ext cx="144016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10"/>
          <p:cNvCxnSpPr/>
          <p:nvPr/>
        </p:nvCxnSpPr>
        <p:spPr>
          <a:xfrm>
            <a:off x="6228184" y="6237312"/>
            <a:ext cx="144016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11"/>
          <p:cNvSpPr txBox="1"/>
          <p:nvPr/>
        </p:nvSpPr>
        <p:spPr>
          <a:xfrm>
            <a:off x="6156176" y="6237312"/>
            <a:ext cx="1381660" cy="369332"/>
          </a:xfrm>
          <a:prstGeom prst="rect">
            <a:avLst/>
          </a:prstGeom>
          <a:noFill/>
        </p:spPr>
        <p:txBody>
          <a:bodyPr wrap="none" rtlCol="0">
            <a:spAutoFit/>
          </a:bodyPr>
          <a:lstStyle/>
          <a:p>
            <a:r>
              <a:rPr lang="en-US" altLang="ja-JP" dirty="0" smtClean="0"/>
              <a:t>De</a:t>
            </a:r>
            <a:r>
              <a:rPr kumimoji="1" lang="en-US" altLang="ja-JP" dirty="0" smtClean="0"/>
              <a:t>celeration</a:t>
            </a:r>
            <a:endParaRPr kumimoji="1" lang="ja-JP" altLang="en-US" dirty="0"/>
          </a:p>
        </p:txBody>
      </p:sp>
      <p:sp>
        <p:nvSpPr>
          <p:cNvPr id="8" name="テキスト ボックス 17"/>
          <p:cNvSpPr txBox="1"/>
          <p:nvPr/>
        </p:nvSpPr>
        <p:spPr>
          <a:xfrm>
            <a:off x="1259632" y="6237312"/>
            <a:ext cx="1354410" cy="369332"/>
          </a:xfrm>
          <a:prstGeom prst="rect">
            <a:avLst/>
          </a:prstGeom>
          <a:noFill/>
        </p:spPr>
        <p:txBody>
          <a:bodyPr wrap="none" rtlCol="0">
            <a:spAutoFit/>
          </a:bodyPr>
          <a:lstStyle/>
          <a:p>
            <a:r>
              <a:rPr kumimoji="1" lang="en-US" altLang="ja-JP" dirty="0" smtClean="0"/>
              <a:t>Acceleration</a:t>
            </a:r>
            <a:endParaRPr kumimoji="1" lang="ja-JP" altLang="en-US" dirty="0"/>
          </a:p>
        </p:txBody>
      </p:sp>
      <p:sp>
        <p:nvSpPr>
          <p:cNvPr id="14" name="コンテンツ プレースホルダ 2"/>
          <p:cNvSpPr txBox="1">
            <a:spLocks/>
          </p:cNvSpPr>
          <p:nvPr/>
        </p:nvSpPr>
        <p:spPr>
          <a:xfrm>
            <a:off x="251520" y="1268760"/>
            <a:ext cx="6264696" cy="2016224"/>
          </a:xfrm>
          <a:prstGeom prst="rect">
            <a:avLst/>
          </a:prstGeom>
          <a:solidFill>
            <a:schemeClr val="bg1"/>
          </a:solidFill>
          <a:effectLst>
            <a:outerShdw blurRad="50800" dist="38100" dir="2700000" algn="tl" rotWithShape="0">
              <a:prstClr val="black">
                <a:alpha val="40000"/>
              </a:prstClr>
            </a:outerShdw>
          </a:effectLst>
        </p:spPr>
        <p:txBody>
          <a:bodyPr vert="horz">
            <a:normAutofit fontScale="92500" lnSpcReduction="20000"/>
          </a:bodyPr>
          <a:lstStyle/>
          <a:p>
            <a:pPr marL="457200" indent="-457200">
              <a:spcBef>
                <a:spcPct val="20000"/>
              </a:spcBef>
              <a:buClr>
                <a:schemeClr val="accent3"/>
              </a:buClr>
              <a:buSzPct val="95000"/>
              <a:buFont typeface="Arial" pitchFamily="34" charset="0"/>
              <a:buChar char="•"/>
            </a:pPr>
            <a:r>
              <a:rPr kumimoji="1" lang="en-US" altLang="ja-JP" sz="2100" b="0" i="0" u="none" strike="noStrike" kern="1200" cap="none" spc="0" normalizeH="0" baseline="0" noProof="0" dirty="0" smtClean="0">
                <a:ln>
                  <a:noFill/>
                </a:ln>
                <a:solidFill>
                  <a:schemeClr val="tx1"/>
                </a:solidFill>
                <a:effectLst/>
                <a:uLnTx/>
                <a:uFillTx/>
              </a:rPr>
              <a:t>Injection</a:t>
            </a:r>
            <a:r>
              <a:rPr kumimoji="1" lang="en-US" altLang="ja-JP" sz="2100" dirty="0"/>
              <a:t> </a:t>
            </a:r>
            <a:r>
              <a:rPr kumimoji="1" lang="en-US" altLang="ja-JP" sz="2100" dirty="0" smtClean="0"/>
              <a:t>/</a:t>
            </a:r>
            <a:r>
              <a:rPr kumimoji="1" lang="en-US" altLang="ja-JP" sz="2100" b="0" i="0" u="none" strike="noStrike" kern="1200" cap="none" spc="0" normalizeH="0" noProof="0" dirty="0" smtClean="0">
                <a:ln>
                  <a:noFill/>
                </a:ln>
                <a:solidFill>
                  <a:schemeClr val="tx1"/>
                </a:solidFill>
                <a:effectLst/>
                <a:uLnTx/>
                <a:uFillTx/>
              </a:rPr>
              <a:t> dump energy: 10 MeV, f</a:t>
            </a:r>
            <a:r>
              <a:rPr lang="en-US" altLang="ja-JP" sz="2100" baseline="0" dirty="0" err="1" smtClean="0"/>
              <a:t>ull</a:t>
            </a:r>
            <a:r>
              <a:rPr lang="en-US" altLang="ja-JP" sz="2100" dirty="0" smtClean="0"/>
              <a:t> energy: 3 GeV</a:t>
            </a:r>
          </a:p>
          <a:p>
            <a:pPr marL="457200" indent="-457200">
              <a:spcBef>
                <a:spcPct val="20000"/>
              </a:spcBef>
              <a:buClr>
                <a:schemeClr val="accent3"/>
              </a:buClr>
              <a:buSzPct val="95000"/>
              <a:buFont typeface="Arial" pitchFamily="34" charset="0"/>
              <a:buChar char="•"/>
            </a:pPr>
            <a:r>
              <a:rPr lang="en-US" altLang="ja-JP" sz="2100" dirty="0" smtClean="0"/>
              <a:t>Circumference ~2000 m, l</a:t>
            </a:r>
            <a:r>
              <a:rPr kumimoji="1" lang="en-US" altLang="ja-JP" sz="2100" b="0" i="0" u="none" strike="noStrike" kern="1200" cap="none" spc="0" normalizeH="0" baseline="0" noProof="0" dirty="0" err="1" smtClean="0">
                <a:ln>
                  <a:noFill/>
                </a:ln>
                <a:solidFill>
                  <a:schemeClr val="tx1"/>
                </a:solidFill>
                <a:effectLst/>
                <a:uLnTx/>
                <a:uFillTx/>
              </a:rPr>
              <a:t>inac</a:t>
            </a:r>
            <a:r>
              <a:rPr kumimoji="1" lang="en-US" altLang="ja-JP" sz="2100" b="0" i="0" u="none" strike="noStrike" kern="1200" cap="none" spc="0" normalizeH="0" baseline="0" noProof="0" dirty="0" smtClean="0">
                <a:ln>
                  <a:noFill/>
                </a:ln>
                <a:solidFill>
                  <a:schemeClr val="tx1"/>
                </a:solidFill>
                <a:effectLst/>
                <a:uLnTx/>
                <a:uFillTx/>
              </a:rPr>
              <a:t> length :</a:t>
            </a:r>
            <a:r>
              <a:rPr kumimoji="1" lang="en-US" altLang="ja-JP" sz="2100" b="0" i="0" u="none" strike="noStrike" kern="1200" cap="none" spc="0" normalizeH="0" noProof="0" dirty="0" smtClean="0">
                <a:ln>
                  <a:noFill/>
                </a:ln>
                <a:solidFill>
                  <a:schemeClr val="tx1"/>
                </a:solidFill>
                <a:effectLst/>
                <a:uLnTx/>
                <a:uFillTx/>
              </a:rPr>
              <a:t> 470 m</a:t>
            </a:r>
            <a:endParaRPr lang="en-US" altLang="ja-JP" sz="2100" baseline="0" dirty="0" smtClean="0"/>
          </a:p>
          <a:p>
            <a:pPr marL="457200" indent="-457200">
              <a:spcBef>
                <a:spcPct val="20000"/>
              </a:spcBef>
              <a:buClr>
                <a:schemeClr val="accent3"/>
              </a:buClr>
              <a:buSzPct val="95000"/>
              <a:buFont typeface="Arial" pitchFamily="34" charset="0"/>
              <a:buChar char="•"/>
            </a:pPr>
            <a:r>
              <a:rPr lang="en-US" altLang="ja-JP" sz="2100" baseline="0" dirty="0" smtClean="0"/>
              <a:t>22 x  6 m short straight ,</a:t>
            </a:r>
            <a:r>
              <a:rPr kumimoji="1" lang="en-US" altLang="ja-JP" sz="2100" b="0" i="0" u="none" strike="noStrike" kern="1200" cap="none" spc="0" normalizeH="0" noProof="0" dirty="0" smtClean="0">
                <a:ln>
                  <a:noFill/>
                </a:ln>
                <a:solidFill>
                  <a:schemeClr val="tx1"/>
                </a:solidFill>
                <a:effectLst/>
                <a:uLnTx/>
                <a:uFillTx/>
              </a:rPr>
              <a:t>  6 x 30 m long straight</a:t>
            </a:r>
            <a:endParaRPr lang="en-US" altLang="ja-JP" sz="2100" dirty="0" smtClean="0"/>
          </a:p>
          <a:p>
            <a:pPr marL="457200" indent="-457200">
              <a:lnSpc>
                <a:spcPct val="80000"/>
              </a:lnSpc>
              <a:spcBef>
                <a:spcPct val="20000"/>
              </a:spcBef>
              <a:buClr>
                <a:srgbClr val="00B050"/>
              </a:buClr>
              <a:buSzPct val="95000"/>
              <a:buFont typeface="Arial" pitchFamily="34" charset="0"/>
              <a:buChar char="•"/>
            </a:pPr>
            <a:r>
              <a:rPr lang="en-US" altLang="ja-JP" sz="2100" dirty="0"/>
              <a:t>28 </a:t>
            </a:r>
            <a:r>
              <a:rPr lang="en-US" altLang="ja-JP" sz="2100" dirty="0" err="1" smtClean="0"/>
              <a:t>cryo</a:t>
            </a:r>
            <a:r>
              <a:rPr lang="en-US" altLang="ja-JP" sz="2100" dirty="0" smtClean="0"/>
              <a:t> modules, 8 x  </a:t>
            </a:r>
            <a:r>
              <a:rPr lang="en-US" altLang="ja-JP" sz="2100" dirty="0"/>
              <a:t>9-cell cavities </a:t>
            </a:r>
            <a:r>
              <a:rPr lang="en-US" altLang="ja-JP" sz="2100" dirty="0" smtClean="0"/>
              <a:t>per </a:t>
            </a:r>
            <a:r>
              <a:rPr lang="en-US" altLang="ja-JP" sz="2100" dirty="0" err="1" smtClean="0"/>
              <a:t>cryo</a:t>
            </a:r>
            <a:r>
              <a:rPr lang="en-US" altLang="ja-JP" sz="2100" dirty="0" smtClean="0"/>
              <a:t> module</a:t>
            </a:r>
          </a:p>
          <a:p>
            <a:pPr marL="457200" indent="-457200">
              <a:lnSpc>
                <a:spcPct val="80000"/>
              </a:lnSpc>
              <a:spcBef>
                <a:spcPct val="20000"/>
              </a:spcBef>
              <a:buClr>
                <a:srgbClr val="00B050"/>
              </a:buClr>
              <a:buSzPct val="95000"/>
              <a:buFont typeface="Arial" pitchFamily="34" charset="0"/>
              <a:buChar char="•"/>
            </a:pPr>
            <a:r>
              <a:rPr lang="en-US" altLang="ja-JP" sz="2100" dirty="0" smtClean="0"/>
              <a:t>field gradient</a:t>
            </a:r>
            <a:r>
              <a:rPr lang="en-US" altLang="ja-JP" sz="2100" dirty="0"/>
              <a:t>: 13.4 </a:t>
            </a:r>
            <a:r>
              <a:rPr lang="en-US" altLang="ja-JP" sz="2100" dirty="0" smtClean="0"/>
              <a:t>MV/m, focusing triplets</a:t>
            </a:r>
            <a:endParaRPr lang="en-US" altLang="ja-JP" sz="2100" dirty="0"/>
          </a:p>
          <a:p>
            <a:pPr marL="457200" indent="-457200">
              <a:lnSpc>
                <a:spcPct val="80000"/>
              </a:lnSpc>
              <a:spcBef>
                <a:spcPct val="20000"/>
              </a:spcBef>
              <a:buClr>
                <a:srgbClr val="00B050"/>
              </a:buClr>
              <a:buSzPct val="95000"/>
              <a:buFont typeface="Arial" pitchFamily="34" charset="0"/>
              <a:buChar char="•"/>
            </a:pPr>
            <a:r>
              <a:rPr lang="en-US" altLang="ja-JP" sz="2100" dirty="0" smtClean="0"/>
              <a:t>Deceleration symmetric </a:t>
            </a:r>
            <a:r>
              <a:rPr lang="en-US" altLang="ja-JP" sz="2100" dirty="0"/>
              <a:t>to the </a:t>
            </a:r>
            <a:r>
              <a:rPr lang="en-US" altLang="ja-JP" sz="2100" dirty="0" smtClean="0"/>
              <a:t>acceleration</a:t>
            </a:r>
          </a:p>
          <a:p>
            <a:pPr marL="457200" indent="-457200">
              <a:lnSpc>
                <a:spcPct val="80000"/>
              </a:lnSpc>
              <a:spcBef>
                <a:spcPct val="20000"/>
              </a:spcBef>
              <a:buClr>
                <a:srgbClr val="00B050"/>
              </a:buClr>
              <a:buSzPct val="95000"/>
              <a:buFont typeface="Arial" pitchFamily="34" charset="0"/>
              <a:buChar char="•"/>
            </a:pPr>
            <a:r>
              <a:rPr lang="en-US" altLang="ja-JP" sz="2100" dirty="0" smtClean="0"/>
              <a:t>Achromatic </a:t>
            </a:r>
            <a:r>
              <a:rPr lang="en-US" altLang="ja-JP" sz="2100" dirty="0"/>
              <a:t>and isochronous TBA </a:t>
            </a:r>
            <a:r>
              <a:rPr lang="en-US" altLang="ja-JP" sz="2100" dirty="0" smtClean="0"/>
              <a:t>optics in arcs </a:t>
            </a:r>
            <a:r>
              <a:rPr lang="en-US" altLang="ja-JP" sz="2100" dirty="0" smtClean="0">
                <a:latin typeface="Symbol" pitchFamily="18" charset="2"/>
              </a:rPr>
              <a:t>r</a:t>
            </a:r>
            <a:r>
              <a:rPr lang="en-US" altLang="ja-JP" sz="2100" dirty="0" smtClean="0"/>
              <a:t>~20m</a:t>
            </a:r>
            <a:endParaRPr lang="en-US" altLang="ja-JP" sz="2100" dirty="0"/>
          </a:p>
          <a:p>
            <a:pPr marL="457200" indent="-457200">
              <a:lnSpc>
                <a:spcPct val="80000"/>
              </a:lnSpc>
              <a:spcBef>
                <a:spcPct val="20000"/>
              </a:spcBef>
              <a:buClr>
                <a:srgbClr val="00B050"/>
              </a:buClr>
              <a:buSzPct val="95000"/>
              <a:buFont typeface="Arial" pitchFamily="34" charset="0"/>
              <a:buChar char="•"/>
            </a:pPr>
            <a:endParaRPr lang="en-US" altLang="ja-JP" sz="2100" dirty="0" smtClean="0"/>
          </a:p>
          <a:p>
            <a:pPr marL="457200" indent="-457200">
              <a:lnSpc>
                <a:spcPct val="80000"/>
              </a:lnSpc>
              <a:spcBef>
                <a:spcPct val="20000"/>
              </a:spcBef>
              <a:buClr>
                <a:srgbClr val="00B050"/>
              </a:buClr>
              <a:buSzPct val="95000"/>
              <a:buFont typeface="Arial" pitchFamily="34" charset="0"/>
              <a:buChar char="•"/>
            </a:pPr>
            <a:endParaRPr lang="en-US" altLang="ja-JP" sz="2100" dirty="0" smtClean="0"/>
          </a:p>
          <a:p>
            <a:pPr marL="457200" indent="-457200">
              <a:lnSpc>
                <a:spcPct val="80000"/>
              </a:lnSpc>
              <a:spcBef>
                <a:spcPct val="20000"/>
              </a:spcBef>
              <a:buClr>
                <a:srgbClr val="00B050"/>
              </a:buClr>
              <a:buSzPct val="95000"/>
              <a:buFont typeface="Arial" pitchFamily="34" charset="0"/>
              <a:buChar char="•"/>
            </a:pPr>
            <a:endParaRPr lang="en-US" altLang="ja-JP" sz="2100" dirty="0"/>
          </a:p>
          <a:p>
            <a:pPr marL="731520" lvl="1" indent="-274320">
              <a:spcBef>
                <a:spcPct val="20000"/>
              </a:spcBef>
              <a:buClr>
                <a:schemeClr val="accent3"/>
              </a:buClr>
              <a:buSzPct val="95000"/>
              <a:buFont typeface="Wingdings 2"/>
              <a:buChar char=""/>
            </a:pP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8654" y="832288"/>
            <a:ext cx="8784976" cy="2935030"/>
          </a:xfrm>
          <a:prstGeom prst="rect">
            <a:avLst/>
          </a:prstGeom>
          <a:solidFill>
            <a:schemeClr val="bg1"/>
          </a:solidFill>
          <a:ln>
            <a:noFill/>
          </a:ln>
          <a:effectLst/>
        </p:spPr>
      </p:pic>
      <p:sp>
        <p:nvSpPr>
          <p:cNvPr id="17" name="正方形/長方形 16"/>
          <p:cNvSpPr/>
          <p:nvPr/>
        </p:nvSpPr>
        <p:spPr>
          <a:xfrm>
            <a:off x="611560" y="2204864"/>
            <a:ext cx="8208912" cy="439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4"/>
          <p:cNvPicPr>
            <a:picLocks noChangeAspect="1" noChangeArrowheads="1"/>
          </p:cNvPicPr>
          <p:nvPr/>
        </p:nvPicPr>
        <p:blipFill>
          <a:blip r:embed="rId4" cstate="print"/>
          <a:srcRect/>
          <a:stretch>
            <a:fillRect/>
          </a:stretch>
        </p:blipFill>
        <p:spPr bwMode="auto">
          <a:xfrm>
            <a:off x="5940152" y="4653136"/>
            <a:ext cx="2543175" cy="1962150"/>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srcRect/>
          <a:stretch>
            <a:fillRect/>
          </a:stretch>
        </p:blipFill>
        <p:spPr bwMode="auto">
          <a:xfrm>
            <a:off x="3419872" y="4653136"/>
            <a:ext cx="2616174" cy="2016224"/>
          </a:xfrm>
          <a:prstGeom prst="rect">
            <a:avLst/>
          </a:prstGeom>
          <a:noFill/>
          <a:ln w="9525">
            <a:noFill/>
            <a:miter lim="800000"/>
            <a:headEnd/>
            <a:tailEnd/>
          </a:ln>
        </p:spPr>
      </p:pic>
      <p:pic>
        <p:nvPicPr>
          <p:cNvPr id="20" name="Picture 2"/>
          <p:cNvPicPr>
            <a:picLocks noChangeAspect="1" noChangeArrowheads="1"/>
          </p:cNvPicPr>
          <p:nvPr/>
        </p:nvPicPr>
        <p:blipFill>
          <a:blip r:embed="rId6" cstate="print"/>
          <a:srcRect/>
          <a:stretch>
            <a:fillRect/>
          </a:stretch>
        </p:blipFill>
        <p:spPr bwMode="auto">
          <a:xfrm>
            <a:off x="1043608" y="4653136"/>
            <a:ext cx="2533650" cy="1952625"/>
          </a:xfrm>
          <a:prstGeom prst="rect">
            <a:avLst/>
          </a:prstGeom>
          <a:noFill/>
          <a:ln w="9525">
            <a:noFill/>
            <a:miter lim="800000"/>
            <a:headEnd/>
            <a:tailEnd/>
          </a:ln>
        </p:spPr>
      </p:pic>
      <p:pic>
        <p:nvPicPr>
          <p:cNvPr id="21" name="Picture 2" descr="C:\Users\cercis\Desktop\IPAC現地編集\cERLa-en.png"/>
          <p:cNvPicPr>
            <a:picLocks noChangeAspect="1" noChangeArrowheads="1"/>
          </p:cNvPicPr>
          <p:nvPr/>
        </p:nvPicPr>
        <p:blipFill>
          <a:blip r:embed="rId7" cstate="print"/>
          <a:srcRect/>
          <a:stretch>
            <a:fillRect/>
          </a:stretch>
        </p:blipFill>
        <p:spPr bwMode="auto">
          <a:xfrm>
            <a:off x="755576" y="2132856"/>
            <a:ext cx="7992888" cy="2645128"/>
          </a:xfrm>
          <a:prstGeom prst="rect">
            <a:avLst/>
          </a:prstGeom>
          <a:noFill/>
        </p:spPr>
      </p:pic>
      <p:cxnSp>
        <p:nvCxnSpPr>
          <p:cNvPr id="22" name="直線矢印コネクタ 12"/>
          <p:cNvCxnSpPr/>
          <p:nvPr/>
        </p:nvCxnSpPr>
        <p:spPr>
          <a:xfrm rot="5400000" flipH="1" flipV="1">
            <a:off x="2303748" y="4473116"/>
            <a:ext cx="4320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13"/>
          <p:cNvCxnSpPr/>
          <p:nvPr/>
        </p:nvCxnSpPr>
        <p:spPr>
          <a:xfrm rot="16200000" flipV="1">
            <a:off x="4355976" y="4365104"/>
            <a:ext cx="64807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15"/>
          <p:cNvCxnSpPr/>
          <p:nvPr/>
        </p:nvCxnSpPr>
        <p:spPr>
          <a:xfrm rot="16200000" flipV="1">
            <a:off x="6336196" y="4257092"/>
            <a:ext cx="93610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10"/>
          <p:cNvSpPr txBox="1"/>
          <p:nvPr/>
        </p:nvSpPr>
        <p:spPr>
          <a:xfrm>
            <a:off x="2051720" y="4941168"/>
            <a:ext cx="1285993" cy="369332"/>
          </a:xfrm>
          <a:prstGeom prst="rect">
            <a:avLst/>
          </a:prstGeom>
          <a:noFill/>
        </p:spPr>
        <p:txBody>
          <a:bodyPr wrap="none" rtlCol="0">
            <a:spAutoFit/>
          </a:bodyPr>
          <a:lstStyle/>
          <a:p>
            <a:r>
              <a:rPr kumimoji="1" lang="en-US" altLang="ja-JP" dirty="0" smtClean="0"/>
              <a:t>1 mm-</a:t>
            </a:r>
            <a:r>
              <a:rPr kumimoji="1" lang="en-US" altLang="ja-JP" dirty="0" err="1" smtClean="0"/>
              <a:t>mrad</a:t>
            </a:r>
            <a:endParaRPr kumimoji="1" lang="ja-JP" altLang="en-US" dirty="0"/>
          </a:p>
        </p:txBody>
      </p:sp>
      <p:sp>
        <p:nvSpPr>
          <p:cNvPr id="26" name="テキスト ボックス 11"/>
          <p:cNvSpPr txBox="1"/>
          <p:nvPr/>
        </p:nvSpPr>
        <p:spPr>
          <a:xfrm>
            <a:off x="4067944" y="5661248"/>
            <a:ext cx="1285993" cy="369332"/>
          </a:xfrm>
          <a:prstGeom prst="rect">
            <a:avLst/>
          </a:prstGeom>
          <a:noFill/>
        </p:spPr>
        <p:txBody>
          <a:bodyPr wrap="none" rtlCol="0">
            <a:spAutoFit/>
          </a:bodyPr>
          <a:lstStyle/>
          <a:p>
            <a:r>
              <a:rPr lang="en-US" altLang="ja-JP" dirty="0" smtClean="0"/>
              <a:t>5</a:t>
            </a:r>
            <a:r>
              <a:rPr kumimoji="1" lang="en-US" altLang="ja-JP" dirty="0" smtClean="0"/>
              <a:t> mm-</a:t>
            </a:r>
            <a:r>
              <a:rPr kumimoji="1" lang="en-US" altLang="ja-JP" dirty="0" err="1" smtClean="0"/>
              <a:t>mrad</a:t>
            </a:r>
            <a:endParaRPr kumimoji="1" lang="ja-JP" altLang="en-US" dirty="0"/>
          </a:p>
        </p:txBody>
      </p:sp>
      <p:sp>
        <p:nvSpPr>
          <p:cNvPr id="27" name="テキスト ボックス 14"/>
          <p:cNvSpPr txBox="1"/>
          <p:nvPr/>
        </p:nvSpPr>
        <p:spPr>
          <a:xfrm>
            <a:off x="6588224" y="5013176"/>
            <a:ext cx="1285993" cy="369332"/>
          </a:xfrm>
          <a:prstGeom prst="rect">
            <a:avLst/>
          </a:prstGeom>
          <a:noFill/>
        </p:spPr>
        <p:txBody>
          <a:bodyPr wrap="none" rtlCol="0">
            <a:spAutoFit/>
          </a:bodyPr>
          <a:lstStyle/>
          <a:p>
            <a:r>
              <a:rPr lang="en-US" altLang="ja-JP" dirty="0" smtClean="0"/>
              <a:t>9</a:t>
            </a:r>
            <a:r>
              <a:rPr kumimoji="1" lang="en-US" altLang="ja-JP" dirty="0" smtClean="0"/>
              <a:t> mm-</a:t>
            </a:r>
            <a:r>
              <a:rPr kumimoji="1" lang="en-US" altLang="ja-JP" dirty="0" err="1" smtClean="0"/>
              <a:t>mrad</a:t>
            </a:r>
            <a:endParaRPr kumimoji="1" lang="ja-JP" altLang="en-US" dirty="0"/>
          </a:p>
        </p:txBody>
      </p:sp>
      <p:sp>
        <p:nvSpPr>
          <p:cNvPr id="28" name="コンテンツ プレースホルダ 2"/>
          <p:cNvSpPr txBox="1">
            <a:spLocks/>
          </p:cNvSpPr>
          <p:nvPr/>
        </p:nvSpPr>
        <p:spPr>
          <a:xfrm>
            <a:off x="395536" y="980728"/>
            <a:ext cx="8424936" cy="151216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ja-JP" i="1" dirty="0" err="1" smtClean="0">
                <a:latin typeface="Symbol" pitchFamily="18" charset="2"/>
              </a:rPr>
              <a:t>e</a:t>
            </a:r>
            <a:r>
              <a:rPr lang="en-US" altLang="ja-JP" i="1" baseline="-25000" dirty="0" err="1" smtClean="0">
                <a:latin typeface="Times New Roman" pitchFamily="18" charset="0"/>
                <a:cs typeface="Times New Roman" pitchFamily="18" charset="0"/>
              </a:rPr>
              <a:t>nx</a:t>
            </a:r>
            <a:r>
              <a:rPr lang="en-US" altLang="ja-JP" dirty="0" smtClean="0"/>
              <a:t> increases step by step at every each arc.</a:t>
            </a:r>
            <a:endParaRPr lang="en-US" altLang="ja-JP" i="1" dirty="0" smtClean="0">
              <a:latin typeface="Symbol" pitchFamily="18" charset="2"/>
            </a:endParaRPr>
          </a:p>
          <a:p>
            <a:pPr lvl="1"/>
            <a:r>
              <a:rPr lang="en-US" altLang="ja-JP" dirty="0" smtClean="0"/>
              <a:t>In the first inner loop :  1 mm-mrad</a:t>
            </a:r>
          </a:p>
          <a:p>
            <a:pPr lvl="1"/>
            <a:r>
              <a:rPr lang="en-US" altLang="ja-JP" dirty="0" smtClean="0"/>
              <a:t>I</a:t>
            </a:r>
            <a:r>
              <a:rPr kumimoji="1" lang="en-US" altLang="ja-JP" dirty="0" smtClean="0"/>
              <a:t>n the outer loop :  5 mm-mrad</a:t>
            </a:r>
          </a:p>
          <a:p>
            <a:r>
              <a:rPr lang="en-US" altLang="ja-JP" dirty="0" smtClean="0"/>
              <a:t>The low emittance beam is difficult for 2 loop ERL compared with 1 loop ERL</a:t>
            </a:r>
            <a:endParaRPr kumimoji="1" lang="en-US" altLang="ja-JP" dirty="0" smtClean="0"/>
          </a:p>
        </p:txBody>
      </p:sp>
    </p:spTree>
    <p:extLst>
      <p:ext uri="{BB962C8B-B14F-4D97-AF65-F5344CB8AC3E}">
        <p14:creationId xmlns:p14="http://schemas.microsoft.com/office/powerpoint/2010/main" xmlns="" val="2203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animBg="1"/>
      <p:bldP spid="17" grpId="0" animBg="1"/>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5300" b="1" dirty="0" smtClean="0"/>
              <a:t>ERL Sessions</a:t>
            </a:r>
            <a:r>
              <a:rPr lang="en-GB" dirty="0" smtClean="0"/>
              <a:t/>
            </a:r>
            <a:br>
              <a:rPr lang="en-GB" dirty="0" smtClean="0"/>
            </a:br>
            <a:r>
              <a:rPr lang="en-GB" dirty="0" smtClean="0"/>
              <a:t>Susan Smith &amp; Bettina Kuske</a:t>
            </a:r>
            <a:endParaRPr lang="en-GB" dirty="0"/>
          </a:p>
        </p:txBody>
      </p:sp>
      <p:sp>
        <p:nvSpPr>
          <p:cNvPr id="3" name="Content Placeholder 2"/>
          <p:cNvSpPr>
            <a:spLocks noGrp="1"/>
          </p:cNvSpPr>
          <p:nvPr>
            <p:ph idx="1"/>
          </p:nvPr>
        </p:nvSpPr>
        <p:spPr>
          <a:xfrm>
            <a:off x="457200" y="1600201"/>
            <a:ext cx="8229600" cy="4277072"/>
          </a:xfrm>
        </p:spPr>
        <p:txBody>
          <a:bodyPr>
            <a:normAutofit fontScale="77500" lnSpcReduction="20000"/>
          </a:bodyPr>
          <a:lstStyle/>
          <a:p>
            <a:r>
              <a:rPr lang="en-GB" dirty="0" smtClean="0">
                <a:solidFill>
                  <a:srgbClr val="00B050"/>
                </a:solidFill>
              </a:rPr>
              <a:t>Status and news </a:t>
            </a:r>
            <a:r>
              <a:rPr lang="en-GB" dirty="0" smtClean="0"/>
              <a:t>(4 talks Monday)</a:t>
            </a:r>
          </a:p>
          <a:p>
            <a:r>
              <a:rPr lang="en-GB" dirty="0" smtClean="0">
                <a:solidFill>
                  <a:srgbClr val="00B050"/>
                </a:solidFill>
              </a:rPr>
              <a:t>Miscellaneous </a:t>
            </a:r>
            <a:r>
              <a:rPr lang="en-GB" dirty="0" smtClean="0"/>
              <a:t>    (2 talks &amp; Tom Powers (2))</a:t>
            </a:r>
          </a:p>
          <a:p>
            <a:pPr lvl="1"/>
            <a:r>
              <a:rPr lang="en-GB" dirty="0" smtClean="0"/>
              <a:t>inverse Compton scattering of CSR (Compact Linac)</a:t>
            </a:r>
          </a:p>
          <a:p>
            <a:pPr lvl="1"/>
            <a:r>
              <a:rPr lang="en-GB" dirty="0" smtClean="0"/>
              <a:t>ERL </a:t>
            </a:r>
            <a:r>
              <a:rPr lang="en-GB" dirty="0" err="1" smtClean="0"/>
              <a:t>Cryomodule</a:t>
            </a:r>
            <a:r>
              <a:rPr lang="en-GB" dirty="0" smtClean="0"/>
              <a:t> Development in Japan</a:t>
            </a:r>
          </a:p>
          <a:p>
            <a:r>
              <a:rPr lang="en-GB" dirty="0" smtClean="0"/>
              <a:t>Joint with Storage Rings </a:t>
            </a:r>
            <a:r>
              <a:rPr lang="en-GB" dirty="0" smtClean="0">
                <a:solidFill>
                  <a:srgbClr val="00B050"/>
                </a:solidFill>
              </a:rPr>
              <a:t>ERLs Vs USR </a:t>
            </a:r>
          </a:p>
          <a:p>
            <a:r>
              <a:rPr lang="en-GB" dirty="0" smtClean="0"/>
              <a:t>Joint with Sources I </a:t>
            </a:r>
            <a:r>
              <a:rPr lang="en-GB" dirty="0" smtClean="0">
                <a:solidFill>
                  <a:srgbClr val="00B050"/>
                </a:solidFill>
              </a:rPr>
              <a:t>Injectors</a:t>
            </a:r>
            <a:r>
              <a:rPr lang="en-GB" dirty="0" smtClean="0"/>
              <a:t> (4 Talks)</a:t>
            </a:r>
          </a:p>
          <a:p>
            <a:r>
              <a:rPr lang="en-GB" dirty="0" smtClean="0"/>
              <a:t>Joint with FELs </a:t>
            </a:r>
            <a:r>
              <a:rPr lang="en-GB" dirty="0" smtClean="0">
                <a:solidFill>
                  <a:srgbClr val="00B050"/>
                </a:solidFill>
              </a:rPr>
              <a:t>XFELO</a:t>
            </a:r>
            <a:r>
              <a:rPr lang="en-GB" dirty="0" smtClean="0"/>
              <a:t> (2 Talks)</a:t>
            </a:r>
          </a:p>
          <a:p>
            <a:r>
              <a:rPr lang="en-GB" dirty="0" smtClean="0">
                <a:solidFill>
                  <a:srgbClr val="00B050"/>
                </a:solidFill>
              </a:rPr>
              <a:t>Limits of Recirculation </a:t>
            </a:r>
            <a:r>
              <a:rPr lang="en-GB" dirty="0" smtClean="0"/>
              <a:t>(2 Talks)</a:t>
            </a:r>
          </a:p>
          <a:p>
            <a:r>
              <a:rPr lang="en-GB" dirty="0" smtClean="0">
                <a:solidFill>
                  <a:srgbClr val="00B050"/>
                </a:solidFill>
              </a:rPr>
              <a:t>Modelling</a:t>
            </a:r>
            <a:r>
              <a:rPr lang="en-GB" dirty="0" smtClean="0"/>
              <a:t> (3 Talks)</a:t>
            </a:r>
          </a:p>
          <a:p>
            <a:r>
              <a:rPr lang="en-GB" dirty="0" smtClean="0"/>
              <a:t>Joint with Sources II </a:t>
            </a:r>
            <a:r>
              <a:rPr lang="en-GB" dirty="0" smtClean="0">
                <a:solidFill>
                  <a:srgbClr val="00B050"/>
                </a:solidFill>
              </a:rPr>
              <a:t>Injectors Pulse shaping  </a:t>
            </a:r>
            <a:r>
              <a:rPr lang="en-GB" dirty="0" smtClean="0"/>
              <a:t>(2 Talks)</a:t>
            </a:r>
          </a:p>
          <a:p>
            <a:r>
              <a:rPr lang="en-GB" dirty="0" smtClean="0"/>
              <a:t>Joint with Sources &amp; Diagnostics </a:t>
            </a:r>
            <a:r>
              <a:rPr lang="en-GB" dirty="0" smtClean="0">
                <a:solidFill>
                  <a:srgbClr val="00B050"/>
                </a:solidFill>
              </a:rPr>
              <a:t>Unwanted beam </a:t>
            </a:r>
            <a:r>
              <a:rPr lang="en-GB" dirty="0" smtClean="0"/>
              <a:t>( 3 Talks)</a:t>
            </a:r>
          </a:p>
          <a:p>
            <a:endParaRPr lang="en-GB" dirty="0" smtClean="0"/>
          </a:p>
        </p:txBody>
      </p:sp>
      <p:sp>
        <p:nvSpPr>
          <p:cNvPr id="4" name="TextBox 3"/>
          <p:cNvSpPr txBox="1"/>
          <p:nvPr/>
        </p:nvSpPr>
        <p:spPr>
          <a:xfrm>
            <a:off x="395536" y="6021288"/>
            <a:ext cx="3312368" cy="523220"/>
          </a:xfrm>
          <a:prstGeom prst="rect">
            <a:avLst/>
          </a:prstGeom>
          <a:noFill/>
        </p:spPr>
        <p:txBody>
          <a:bodyPr wrap="square" rtlCol="0">
            <a:spAutoFit/>
          </a:bodyPr>
          <a:lstStyle/>
          <a:p>
            <a:r>
              <a:rPr lang="en-GB" sz="2800" dirty="0" smtClean="0"/>
              <a:t>25 Talks</a:t>
            </a:r>
            <a:endParaRPr lang="en-GB"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95536" y="44624"/>
            <a:ext cx="864096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ja-JP" sz="2800" dirty="0" smtClean="0">
                <a:solidFill>
                  <a:srgbClr val="FF0000"/>
                </a:solidFill>
                <a:latin typeface="+mn-lt"/>
              </a:rPr>
              <a:t>Yichao Jing</a:t>
            </a:r>
            <a:r>
              <a:rPr lang="en-US" altLang="ja-JP" sz="2800" dirty="0" smtClean="0">
                <a:latin typeface="+mn-lt"/>
              </a:rPr>
              <a:t>: </a:t>
            </a:r>
            <a:r>
              <a:rPr kumimoji="1" lang="en-US" altLang="ja-JP" sz="2800" dirty="0"/>
              <a:t>Bunch compressor design </a:t>
            </a:r>
            <a:r>
              <a:rPr kumimoji="1" lang="en-US" altLang="ja-JP" sz="2800" dirty="0" smtClean="0"/>
              <a:t>for FEL </a:t>
            </a:r>
            <a:r>
              <a:rPr kumimoji="1" lang="en-US" altLang="ja-JP" sz="2800" dirty="0"/>
              <a:t>@ </a:t>
            </a:r>
            <a:r>
              <a:rPr kumimoji="1" lang="en-US" altLang="ja-JP" sz="2800" dirty="0" err="1"/>
              <a:t>eRHIC</a:t>
            </a:r>
            <a:endParaRPr lang="en-US" altLang="ja-JP" sz="2800" dirty="0">
              <a:latin typeface="+mn-lt"/>
            </a:endParaRPr>
          </a:p>
        </p:txBody>
      </p:sp>
      <p:sp>
        <p:nvSpPr>
          <p:cNvPr id="3" name="TextBox 1"/>
          <p:cNvSpPr txBox="1"/>
          <p:nvPr/>
        </p:nvSpPr>
        <p:spPr>
          <a:xfrm>
            <a:off x="395536" y="1052736"/>
            <a:ext cx="6019800" cy="1477328"/>
          </a:xfrm>
          <a:prstGeom prst="rect">
            <a:avLst/>
          </a:prstGeom>
          <a:noFill/>
          <a:ln>
            <a:solidFill>
              <a:srgbClr val="000000"/>
            </a:solidFill>
          </a:ln>
        </p:spPr>
        <p:txBody>
          <a:bodyPr wrap="square" rtlCol="0">
            <a:spAutoFit/>
          </a:bodyPr>
          <a:lstStyle/>
          <a:p>
            <a:r>
              <a:rPr lang="en-US" b="1" dirty="0" smtClean="0"/>
              <a:t>Studies for </a:t>
            </a:r>
            <a:r>
              <a:rPr lang="en-US" b="1" dirty="0" err="1" smtClean="0"/>
              <a:t>eRHIC</a:t>
            </a:r>
            <a:r>
              <a:rPr lang="en-US" b="1" dirty="0" smtClean="0"/>
              <a:t> FEL</a:t>
            </a:r>
          </a:p>
          <a:p>
            <a:r>
              <a:rPr lang="en-US" dirty="0" smtClean="0"/>
              <a:t>Choose low energy (~ 10 GeV) for FEL to avoid severe blow up in both emittance and energy spread caused by synchrotron radiation. Normalized emittance assumed to be 0.2 </a:t>
            </a:r>
            <a:r>
              <a:rPr lang="en-US" dirty="0" err="1" smtClean="0"/>
              <a:t>μm</a:t>
            </a:r>
            <a:r>
              <a:rPr lang="en-US" dirty="0" smtClean="0"/>
              <a:t> in simulation.</a:t>
            </a:r>
            <a:endParaRPr lang="en-US" dirty="0"/>
          </a:p>
        </p:txBody>
      </p:sp>
      <p:pic>
        <p:nvPicPr>
          <p:cNvPr id="4" name="Picture 10" descr="x_xp_begin.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50695" y="2581260"/>
            <a:ext cx="2499360" cy="1927860"/>
          </a:xfrm>
          <a:prstGeom prst="rect">
            <a:avLst/>
          </a:prstGeom>
        </p:spPr>
      </p:pic>
      <p:pic>
        <p:nvPicPr>
          <p:cNvPr id="5" name="Picture 11" descr="x_xp_en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5290" y="2581260"/>
            <a:ext cx="2499360" cy="1927860"/>
          </a:xfrm>
          <a:prstGeom prst="rect">
            <a:avLst/>
          </a:prstGeom>
        </p:spPr>
      </p:pic>
      <p:sp>
        <p:nvSpPr>
          <p:cNvPr id="6" name="TextBox 8"/>
          <p:cNvSpPr txBox="1"/>
          <p:nvPr/>
        </p:nvSpPr>
        <p:spPr>
          <a:xfrm>
            <a:off x="395536" y="2610777"/>
            <a:ext cx="2286000" cy="1754327"/>
          </a:xfrm>
          <a:prstGeom prst="rect">
            <a:avLst/>
          </a:prstGeom>
          <a:noFill/>
          <a:ln>
            <a:solidFill>
              <a:srgbClr val="000000"/>
            </a:solidFill>
          </a:ln>
        </p:spPr>
        <p:txBody>
          <a:bodyPr wrap="square" rtlCol="0">
            <a:spAutoFit/>
          </a:bodyPr>
          <a:lstStyle/>
          <a:p>
            <a:r>
              <a:rPr lang="en-US" dirty="0" smtClean="0"/>
              <a:t>Phase space plots show clear evidence of </a:t>
            </a:r>
            <a:r>
              <a:rPr lang="en-US" dirty="0" err="1" smtClean="0"/>
              <a:t>emittance</a:t>
            </a:r>
            <a:r>
              <a:rPr lang="en-US" dirty="0" smtClean="0"/>
              <a:t> spoil due to the longitudinal – transverse coupling in chicanes.</a:t>
            </a:r>
            <a:endParaRPr lang="en-US" dirty="0"/>
          </a:p>
        </p:txBody>
      </p:sp>
      <p:sp>
        <p:nvSpPr>
          <p:cNvPr id="10" name="TextBox 2"/>
          <p:cNvSpPr txBox="1"/>
          <p:nvPr/>
        </p:nvSpPr>
        <p:spPr>
          <a:xfrm>
            <a:off x="251520" y="3167062"/>
            <a:ext cx="1905000" cy="369332"/>
          </a:xfrm>
          <a:prstGeom prst="rect">
            <a:avLst/>
          </a:prstGeom>
          <a:solidFill>
            <a:schemeClr val="accent6">
              <a:lumMod val="40000"/>
              <a:lumOff val="60000"/>
            </a:schemeClr>
          </a:solidFill>
          <a:ln>
            <a:solidFill>
              <a:srgbClr val="000000"/>
            </a:solidFill>
          </a:ln>
        </p:spPr>
        <p:txBody>
          <a:bodyPr wrap="square" rtlCol="0">
            <a:spAutoFit/>
          </a:bodyPr>
          <a:lstStyle/>
          <a:p>
            <a:r>
              <a:rPr lang="en-US" dirty="0" smtClean="0"/>
              <a:t>C-type chicane 1</a:t>
            </a:r>
            <a:endParaRPr lang="en-US" dirty="0"/>
          </a:p>
        </p:txBody>
      </p:sp>
      <p:sp>
        <p:nvSpPr>
          <p:cNvPr id="11" name="TextBox 10"/>
          <p:cNvSpPr txBox="1"/>
          <p:nvPr/>
        </p:nvSpPr>
        <p:spPr>
          <a:xfrm>
            <a:off x="5505872" y="2865710"/>
            <a:ext cx="2808312" cy="923330"/>
          </a:xfrm>
          <a:prstGeom prst="rect">
            <a:avLst/>
          </a:prstGeom>
          <a:solidFill>
            <a:schemeClr val="accent6">
              <a:lumMod val="40000"/>
              <a:lumOff val="60000"/>
            </a:schemeClr>
          </a:solidFill>
          <a:ln>
            <a:solidFill>
              <a:srgbClr val="000000"/>
            </a:solidFill>
          </a:ln>
        </p:spPr>
        <p:txBody>
          <a:bodyPr wrap="square" rtlCol="0">
            <a:spAutoFit/>
          </a:bodyPr>
          <a:lstStyle/>
          <a:p>
            <a:r>
              <a:rPr lang="en-US" dirty="0" smtClean="0"/>
              <a:t>C-type chicane 2</a:t>
            </a:r>
          </a:p>
          <a:p>
            <a:r>
              <a:rPr lang="en-US" dirty="0" smtClean="0"/>
              <a:t>Opposite bending direction</a:t>
            </a:r>
          </a:p>
          <a:p>
            <a:r>
              <a:rPr lang="en-US" dirty="0" smtClean="0"/>
              <a:t>Smaller bending strength</a:t>
            </a:r>
            <a:endParaRPr lang="en-US" dirty="0"/>
          </a:p>
        </p:txBody>
      </p:sp>
      <p:sp>
        <p:nvSpPr>
          <p:cNvPr id="12" name="TextBox 11"/>
          <p:cNvSpPr txBox="1"/>
          <p:nvPr/>
        </p:nvSpPr>
        <p:spPr>
          <a:xfrm>
            <a:off x="2913584" y="3167062"/>
            <a:ext cx="1905000" cy="369332"/>
          </a:xfrm>
          <a:prstGeom prst="rect">
            <a:avLst/>
          </a:prstGeom>
          <a:solidFill>
            <a:schemeClr val="accent6">
              <a:lumMod val="40000"/>
              <a:lumOff val="60000"/>
            </a:schemeClr>
          </a:solidFill>
          <a:ln>
            <a:solidFill>
              <a:srgbClr val="000000"/>
            </a:solidFill>
          </a:ln>
        </p:spPr>
        <p:txBody>
          <a:bodyPr wrap="square" rtlCol="0">
            <a:spAutoFit/>
          </a:bodyPr>
          <a:lstStyle/>
          <a:p>
            <a:r>
              <a:rPr lang="en-US" dirty="0" smtClean="0"/>
              <a:t>Phase shifter</a:t>
            </a:r>
            <a:endParaRPr lang="en-US" dirty="0"/>
          </a:p>
        </p:txBody>
      </p:sp>
      <p:sp>
        <p:nvSpPr>
          <p:cNvPr id="14" name="Plus 13"/>
          <p:cNvSpPr>
            <a:spLocks noChangeAspect="1"/>
          </p:cNvSpPr>
          <p:nvPr/>
        </p:nvSpPr>
        <p:spPr>
          <a:xfrm>
            <a:off x="2268407" y="3064416"/>
            <a:ext cx="541020" cy="541020"/>
          </a:xfrm>
          <a:prstGeom prst="mathPlus">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29808" y="3092077"/>
            <a:ext cx="493713"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Gruppieren 6"/>
          <p:cNvGrpSpPr/>
          <p:nvPr/>
        </p:nvGrpSpPr>
        <p:grpSpPr>
          <a:xfrm>
            <a:off x="-11693" y="4293096"/>
            <a:ext cx="5976664" cy="2387734"/>
            <a:chOff x="477064" y="3789040"/>
            <a:chExt cx="7493456" cy="2891790"/>
          </a:xfrm>
          <a:solidFill>
            <a:schemeClr val="accent6">
              <a:lumMod val="20000"/>
              <a:lumOff val="80000"/>
            </a:schemeClr>
          </a:solidFill>
        </p:grpSpPr>
        <p:pic>
          <p:nvPicPr>
            <p:cNvPr id="16" name="Picture 3" descr="emittance.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7064" y="3789040"/>
              <a:ext cx="3749040" cy="2891790"/>
            </a:xfrm>
            <a:prstGeom prst="rect">
              <a:avLst/>
            </a:prstGeom>
            <a:grpFill/>
          </p:spPr>
        </p:pic>
        <p:pic>
          <p:nvPicPr>
            <p:cNvPr id="17" name="Picture 6" descr="current.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221480" y="3789040"/>
              <a:ext cx="3749040" cy="2891790"/>
            </a:xfrm>
            <a:prstGeom prst="rect">
              <a:avLst/>
            </a:prstGeom>
            <a:grpFill/>
          </p:spPr>
        </p:pic>
      </p:grpSp>
      <p:pic>
        <p:nvPicPr>
          <p:cNvPr id="19" name="Picture 10" descr="C:\sofeware\MATLAB\R2010b\bin\work\bnl\power_z_optimize.jpg"/>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64970" y="4293096"/>
            <a:ext cx="2983345" cy="2387734"/>
          </a:xfrm>
          <a:prstGeom prst="rect">
            <a:avLst/>
          </a:prstGeom>
          <a:noFill/>
          <a:ln>
            <a:noFill/>
          </a:ln>
        </p:spPr>
      </p:pic>
      <p:sp>
        <p:nvSpPr>
          <p:cNvPr id="21" name="TextBox 8"/>
          <p:cNvSpPr txBox="1"/>
          <p:nvPr/>
        </p:nvSpPr>
        <p:spPr>
          <a:xfrm>
            <a:off x="788780" y="5570076"/>
            <a:ext cx="1503783" cy="523220"/>
          </a:xfrm>
          <a:prstGeom prst="rect">
            <a:avLst/>
          </a:prstGeom>
          <a:solidFill>
            <a:schemeClr val="accent6">
              <a:lumMod val="40000"/>
              <a:lumOff val="60000"/>
            </a:schemeClr>
          </a:solidFill>
          <a:ln>
            <a:solidFill>
              <a:srgbClr val="000000"/>
            </a:solidFill>
          </a:ln>
        </p:spPr>
        <p:txBody>
          <a:bodyPr wrap="square" rtlCol="0">
            <a:spAutoFit/>
          </a:bodyPr>
          <a:lstStyle/>
          <a:p>
            <a:r>
              <a:rPr lang="en-US" sz="1400" dirty="0" smtClean="0"/>
              <a:t>Reduction of emittance growth</a:t>
            </a:r>
            <a:endParaRPr lang="en-US" sz="1400" dirty="0"/>
          </a:p>
        </p:txBody>
      </p:sp>
      <p:sp>
        <p:nvSpPr>
          <p:cNvPr id="22" name="TextBox 8"/>
          <p:cNvSpPr txBox="1"/>
          <p:nvPr/>
        </p:nvSpPr>
        <p:spPr>
          <a:xfrm>
            <a:off x="7388696" y="5642084"/>
            <a:ext cx="1287760" cy="523220"/>
          </a:xfrm>
          <a:prstGeom prst="rect">
            <a:avLst/>
          </a:prstGeom>
          <a:solidFill>
            <a:schemeClr val="accent6">
              <a:lumMod val="40000"/>
              <a:lumOff val="60000"/>
            </a:schemeClr>
          </a:solidFill>
          <a:ln>
            <a:solidFill>
              <a:srgbClr val="000000"/>
            </a:solidFill>
          </a:ln>
        </p:spPr>
        <p:txBody>
          <a:bodyPr wrap="square" rtlCol="0">
            <a:spAutoFit/>
          </a:bodyPr>
          <a:lstStyle/>
          <a:p>
            <a:r>
              <a:rPr lang="en-US" sz="1400" dirty="0" smtClean="0"/>
              <a:t>Promising FEL performance</a:t>
            </a:r>
            <a:endParaRPr lang="en-US" sz="1400" dirty="0"/>
          </a:p>
        </p:txBody>
      </p:sp>
    </p:spTree>
    <p:extLst>
      <p:ext uri="{BB962C8B-B14F-4D97-AF65-F5344CB8AC3E}">
        <p14:creationId xmlns:p14="http://schemas.microsoft.com/office/powerpoint/2010/main" xmlns="" val="115434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0" y="188640"/>
            <a:ext cx="9004992"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de-DE" altLang="ja-JP" sz="2600" dirty="0" smtClean="0">
                <a:ea typeface="ＭＳ Ｐゴシック" pitchFamily="50" charset="-128"/>
                <a:cs typeface="Arial" pitchFamily="34" charset="0"/>
              </a:rPr>
              <a:t>Joint </a:t>
            </a:r>
            <a:r>
              <a:rPr kumimoji="1" lang="de-DE" altLang="ja-JP" sz="2600" dirty="0" err="1">
                <a:ea typeface="ＭＳ Ｐゴシック" pitchFamily="50" charset="-128"/>
                <a:cs typeface="Arial" pitchFamily="34" charset="0"/>
              </a:rPr>
              <a:t>session</a:t>
            </a:r>
            <a:r>
              <a:rPr kumimoji="1" lang="de-DE" altLang="ja-JP" sz="2600" dirty="0">
                <a:ea typeface="ＭＳ Ｐゴシック" pitchFamily="50" charset="-128"/>
                <a:cs typeface="Arial" pitchFamily="34" charset="0"/>
              </a:rPr>
              <a:t> </a:t>
            </a:r>
            <a:r>
              <a:rPr kumimoji="1" lang="de-DE" altLang="ja-JP" sz="2600" dirty="0" err="1">
                <a:ea typeface="ＭＳ Ｐゴシック" pitchFamily="50" charset="-128"/>
                <a:cs typeface="Arial" pitchFamily="34" charset="0"/>
              </a:rPr>
              <a:t>with</a:t>
            </a:r>
            <a:r>
              <a:rPr kumimoji="1" lang="de-DE" altLang="ja-JP" sz="2600" dirty="0">
                <a:ea typeface="ＭＳ Ｐゴシック" pitchFamily="50" charset="-128"/>
                <a:cs typeface="Arial" pitchFamily="34" charset="0"/>
              </a:rPr>
              <a:t> </a:t>
            </a:r>
            <a:r>
              <a:rPr kumimoji="1" lang="de-DE" altLang="ja-JP" sz="2600" dirty="0" err="1">
                <a:ea typeface="ＭＳ Ｐゴシック" pitchFamily="50" charset="-128"/>
                <a:cs typeface="Arial" pitchFamily="34" charset="0"/>
              </a:rPr>
              <a:t>Sources</a:t>
            </a:r>
            <a:r>
              <a:rPr kumimoji="1" lang="de-DE" altLang="ja-JP" sz="2600" dirty="0">
                <a:ea typeface="ＭＳ Ｐゴシック" pitchFamily="50" charset="-128"/>
                <a:cs typeface="Arial" pitchFamily="34" charset="0"/>
              </a:rPr>
              <a:t> II: </a:t>
            </a:r>
            <a:r>
              <a:rPr kumimoji="1" lang="de-DE" altLang="ja-JP" sz="2600" dirty="0">
                <a:solidFill>
                  <a:srgbClr val="FF0000"/>
                </a:solidFill>
                <a:ea typeface="ＭＳ Ｐゴシック" pitchFamily="50" charset="-128"/>
                <a:cs typeface="Arial" pitchFamily="34" charset="0"/>
              </a:rPr>
              <a:t>Pulse </a:t>
            </a:r>
            <a:r>
              <a:rPr kumimoji="1" lang="de-DE" altLang="ja-JP" sz="2600" dirty="0" err="1">
                <a:solidFill>
                  <a:srgbClr val="FF0000"/>
                </a:solidFill>
                <a:ea typeface="ＭＳ Ｐゴシック" pitchFamily="50" charset="-128"/>
                <a:cs typeface="Arial" pitchFamily="34" charset="0"/>
              </a:rPr>
              <a:t>shaping</a:t>
            </a:r>
            <a:endParaRPr kumimoji="1" lang="ja-JP" altLang="en-US" sz="2600" dirty="0">
              <a:latin typeface="Arial" pitchFamily="34" charset="0"/>
              <a:ea typeface="ＭＳ Ｐゴシック" pitchFamily="50" charset="-128"/>
              <a:cs typeface="Arial" pitchFamily="34" charset="0"/>
            </a:endParaRPr>
          </a:p>
          <a:p>
            <a:pPr algn="l"/>
            <a:r>
              <a:rPr lang="en-US" altLang="ja-JP" sz="2600" dirty="0" smtClean="0">
                <a:solidFill>
                  <a:srgbClr val="FF0000"/>
                </a:solidFill>
                <a:latin typeface="+mn-lt"/>
              </a:rPr>
              <a:t>Mikhail </a:t>
            </a:r>
            <a:r>
              <a:rPr lang="en-US" altLang="ja-JP" sz="2600" dirty="0" err="1" smtClean="0">
                <a:solidFill>
                  <a:srgbClr val="FF0000"/>
                </a:solidFill>
                <a:latin typeface="+mn-lt"/>
              </a:rPr>
              <a:t>Krasilnikov</a:t>
            </a:r>
            <a:r>
              <a:rPr lang="en-US" altLang="ja-JP" sz="2600" dirty="0" smtClean="0">
                <a:solidFill>
                  <a:srgbClr val="FF0000"/>
                </a:solidFill>
                <a:latin typeface="+mn-lt"/>
              </a:rPr>
              <a:t>: </a:t>
            </a:r>
            <a:r>
              <a:rPr kumimoji="1" lang="en-US" altLang="ja-JP" sz="2600" dirty="0"/>
              <a:t>Cathode Laser Pulse Shaping </a:t>
            </a:r>
            <a:r>
              <a:rPr kumimoji="1" lang="en-US" altLang="ja-JP" sz="2600" dirty="0" smtClean="0"/>
              <a:t>for </a:t>
            </a:r>
            <a:r>
              <a:rPr kumimoji="1" lang="en-US" altLang="ja-JP" sz="2600" dirty="0"/>
              <a:t>High Brightness Electron </a:t>
            </a:r>
            <a:r>
              <a:rPr kumimoji="1" lang="en-US" altLang="ja-JP" sz="2600" dirty="0" smtClean="0"/>
              <a:t>Sources (</a:t>
            </a:r>
            <a:r>
              <a:rPr kumimoji="1" lang="en-US" altLang="ja-JP" sz="2600" dirty="0"/>
              <a:t>PITZ Experience</a:t>
            </a:r>
            <a:r>
              <a:rPr kumimoji="1" lang="en-US" altLang="ja-JP" sz="2600" dirty="0" smtClean="0"/>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6064" y="1998712"/>
            <a:ext cx="3605856"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up 681"/>
          <p:cNvGrpSpPr>
            <a:grpSpLocks/>
          </p:cNvGrpSpPr>
          <p:nvPr/>
        </p:nvGrpSpPr>
        <p:grpSpPr bwMode="auto">
          <a:xfrm>
            <a:off x="4984749" y="1914821"/>
            <a:ext cx="3705225" cy="2522291"/>
            <a:chOff x="0" y="367"/>
            <a:chExt cx="2452" cy="2055"/>
          </a:xfrm>
        </p:grpSpPr>
        <p:pic>
          <p:nvPicPr>
            <p:cNvPr id="6" name="Picture 3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67"/>
              <a:ext cx="2452" cy="2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462" y="1704"/>
              <a:ext cx="251" cy="4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 name="AutoShape 36"/>
            <p:cNvSpPr>
              <a:spLocks noChangeArrowheads="1"/>
            </p:cNvSpPr>
            <p:nvPr/>
          </p:nvSpPr>
          <p:spPr bwMode="auto">
            <a:xfrm flipV="1">
              <a:off x="1066" y="1861"/>
              <a:ext cx="545" cy="179"/>
            </a:xfrm>
            <a:custGeom>
              <a:avLst/>
              <a:gdLst>
                <a:gd name="G0" fmla="+- 3344 0 0"/>
                <a:gd name="G1" fmla="+- 21600 0 3344"/>
                <a:gd name="G2" fmla="*/ 3344 1 2"/>
                <a:gd name="G3" fmla="+- 21600 0 G2"/>
                <a:gd name="G4" fmla="+/ 3344 21600 2"/>
                <a:gd name="G5" fmla="+/ G1 0 2"/>
                <a:gd name="G6" fmla="*/ 21600 21600 3344"/>
                <a:gd name="G7" fmla="*/ G6 1 2"/>
                <a:gd name="G8" fmla="+- 21600 0 G7"/>
                <a:gd name="G9" fmla="*/ 21600 1 2"/>
                <a:gd name="G10" fmla="+- 3344 0 G9"/>
                <a:gd name="G11" fmla="?: G10 G8 0"/>
                <a:gd name="G12" fmla="?: G10 G7 21600"/>
                <a:gd name="T0" fmla="*/ 19928 w 21600"/>
                <a:gd name="T1" fmla="*/ 10800 h 21600"/>
                <a:gd name="T2" fmla="*/ 10800 w 21600"/>
                <a:gd name="T3" fmla="*/ 21600 h 21600"/>
                <a:gd name="T4" fmla="*/ 1672 w 21600"/>
                <a:gd name="T5" fmla="*/ 10800 h 21600"/>
                <a:gd name="T6" fmla="*/ 10800 w 21600"/>
                <a:gd name="T7" fmla="*/ 0 h 21600"/>
                <a:gd name="T8" fmla="*/ 3472 w 21600"/>
                <a:gd name="T9" fmla="*/ 3472 h 21600"/>
                <a:gd name="T10" fmla="*/ 18128 w 21600"/>
                <a:gd name="T11" fmla="*/ 18128 h 21600"/>
              </a:gdLst>
              <a:ahLst/>
              <a:cxnLst>
                <a:cxn ang="0">
                  <a:pos x="T0" y="T1"/>
                </a:cxn>
                <a:cxn ang="0">
                  <a:pos x="T2" y="T3"/>
                </a:cxn>
                <a:cxn ang="0">
                  <a:pos x="T4" y="T5"/>
                </a:cxn>
                <a:cxn ang="0">
                  <a:pos x="T6" y="T7"/>
                </a:cxn>
              </a:cxnLst>
              <a:rect l="T8" t="T9" r="T10" b="T11"/>
              <a:pathLst>
                <a:path w="21600" h="21600">
                  <a:moveTo>
                    <a:pt x="0" y="0"/>
                  </a:moveTo>
                  <a:lnTo>
                    <a:pt x="3344" y="21600"/>
                  </a:lnTo>
                  <a:lnTo>
                    <a:pt x="18256" y="21600"/>
                  </a:lnTo>
                  <a:lnTo>
                    <a:pt x="21600" y="0"/>
                  </a:lnTo>
                  <a:close/>
                </a:path>
              </a:pathLst>
            </a:cu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9" name="Oval 37"/>
            <p:cNvSpPr>
              <a:spLocks noChangeArrowheads="1"/>
            </p:cNvSpPr>
            <p:nvPr/>
          </p:nvSpPr>
          <p:spPr bwMode="auto">
            <a:xfrm rot="5400000">
              <a:off x="1967" y="1729"/>
              <a:ext cx="135" cy="458"/>
            </a:xfrm>
            <a:prstGeom prst="ellipse">
              <a:avLst/>
            </a:prstGeom>
            <a:solidFill>
              <a:srgbClr val="FF0000"/>
            </a:solidFill>
            <a:ln>
              <a:noFill/>
            </a:ln>
            <a:extLst>
              <a:ext uri="{91240B29-F687-4F45-9708-019B960494DF}">
                <a14:hiddenLine xmlns:a14="http://schemas.microsoft.com/office/drawing/2010/main" xmlns="" w="0">
                  <a:solidFill>
                    <a:srgbClr val="000000"/>
                  </a:solidFill>
                  <a:round/>
                  <a:headEnd/>
                  <a:tailEnd/>
                </a14:hiddenLine>
              </a:ext>
            </a:extLst>
          </p:spPr>
          <p:txBody>
            <a:bodyPr/>
            <a:lstStyle/>
            <a:p>
              <a:endParaRPr lang="en-US"/>
            </a:p>
          </p:txBody>
        </p:sp>
        <p:sp>
          <p:nvSpPr>
            <p:cNvPr id="10" name="Text Box 673"/>
            <p:cNvSpPr txBox="1">
              <a:spLocks noChangeArrowheads="1"/>
            </p:cNvSpPr>
            <p:nvPr/>
          </p:nvSpPr>
          <p:spPr bwMode="auto">
            <a:xfrm>
              <a:off x="804" y="430"/>
              <a:ext cx="1041" cy="15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sz="1600" b="1">
                  <a:latin typeface="Arial" pitchFamily="34" charset="0"/>
                </a:rPr>
                <a:t>Core emittance</a:t>
              </a:r>
              <a:endParaRPr lang="en-GB" sz="1600" b="1">
                <a:latin typeface="Arial" pitchFamily="34" charset="0"/>
              </a:endParaRPr>
            </a:p>
          </p:txBody>
        </p:sp>
      </p:grpSp>
      <p:pic>
        <p:nvPicPr>
          <p:cNvPr id="12" name="Picture 14" descr="XY_"/>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10276" y="4910478"/>
            <a:ext cx="2343882" cy="1758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XY_FT1nC"/>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39411" y="4979714"/>
            <a:ext cx="2091503" cy="15699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XY_G1nC"/>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3568" y="4944789"/>
            <a:ext cx="2088915" cy="156733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 Box 41"/>
          <p:cNvSpPr txBox="1">
            <a:spLocks noChangeArrowheads="1"/>
          </p:cNvSpPr>
          <p:nvPr/>
        </p:nvSpPr>
        <p:spPr bwMode="auto">
          <a:xfrm>
            <a:off x="1619672" y="6512641"/>
            <a:ext cx="6292786" cy="372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dirty="0">
                <a:latin typeface="Arial Unicode MS" pitchFamily="34" charset="-128"/>
              </a:rPr>
              <a:t>Electron beam transverse distribution at z=5.74m</a:t>
            </a:r>
            <a:endParaRPr lang="en-GB" dirty="0">
              <a:latin typeface="Arial Unicode MS" pitchFamily="34" charset="-128"/>
            </a:endParaRPr>
          </a:p>
        </p:txBody>
      </p:sp>
      <p:sp>
        <p:nvSpPr>
          <p:cNvPr id="16" name="Textfeld 15"/>
          <p:cNvSpPr txBox="1"/>
          <p:nvPr/>
        </p:nvSpPr>
        <p:spPr>
          <a:xfrm>
            <a:off x="1259632" y="4510861"/>
            <a:ext cx="742511" cy="646331"/>
          </a:xfrm>
          <a:prstGeom prst="rect">
            <a:avLst/>
          </a:prstGeom>
          <a:noFill/>
        </p:spPr>
        <p:txBody>
          <a:bodyPr wrap="none" rtlCol="0">
            <a:spAutoFit/>
          </a:bodyPr>
          <a:lstStyle/>
          <a:p>
            <a:r>
              <a:rPr lang="en-US" dirty="0" smtClean="0"/>
              <a:t>Gauss</a:t>
            </a:r>
          </a:p>
          <a:p>
            <a:r>
              <a:rPr lang="en-US" dirty="0" smtClean="0"/>
              <a:t>halo</a:t>
            </a:r>
            <a:endParaRPr lang="en-US" dirty="0"/>
          </a:p>
        </p:txBody>
      </p:sp>
      <p:sp>
        <p:nvSpPr>
          <p:cNvPr id="18" name="Textfeld 17"/>
          <p:cNvSpPr txBox="1"/>
          <p:nvPr/>
        </p:nvSpPr>
        <p:spPr>
          <a:xfrm>
            <a:off x="4117521" y="4509120"/>
            <a:ext cx="1459823" cy="646331"/>
          </a:xfrm>
          <a:prstGeom prst="rect">
            <a:avLst/>
          </a:prstGeom>
          <a:noFill/>
        </p:spPr>
        <p:txBody>
          <a:bodyPr wrap="none" rtlCol="0">
            <a:spAutoFit/>
          </a:bodyPr>
          <a:lstStyle/>
          <a:p>
            <a:r>
              <a:rPr lang="en-US" dirty="0" err="1" smtClean="0"/>
              <a:t>FlatTop</a:t>
            </a:r>
            <a:endParaRPr lang="en-US" dirty="0" smtClean="0"/>
          </a:p>
          <a:p>
            <a:r>
              <a:rPr lang="en-US" dirty="0" smtClean="0"/>
              <a:t>Reduced halo</a:t>
            </a:r>
            <a:endParaRPr lang="en-US" dirty="0"/>
          </a:p>
        </p:txBody>
      </p:sp>
      <p:sp>
        <p:nvSpPr>
          <p:cNvPr id="19" name="Textfeld 18"/>
          <p:cNvSpPr txBox="1"/>
          <p:nvPr/>
        </p:nvSpPr>
        <p:spPr>
          <a:xfrm>
            <a:off x="6925833" y="4581128"/>
            <a:ext cx="930511" cy="646331"/>
          </a:xfrm>
          <a:prstGeom prst="rect">
            <a:avLst/>
          </a:prstGeom>
          <a:noFill/>
        </p:spPr>
        <p:txBody>
          <a:bodyPr wrap="none" rtlCol="0">
            <a:spAutoFit/>
          </a:bodyPr>
          <a:lstStyle/>
          <a:p>
            <a:r>
              <a:rPr lang="en-US" dirty="0" err="1" smtClean="0"/>
              <a:t>Ellipssid</a:t>
            </a:r>
            <a:endParaRPr lang="en-US" dirty="0" smtClean="0"/>
          </a:p>
          <a:p>
            <a:r>
              <a:rPr lang="en-US" dirty="0" smtClean="0"/>
              <a:t>No halo</a:t>
            </a:r>
            <a:endParaRPr lang="en-US" dirty="0"/>
          </a:p>
        </p:txBody>
      </p:sp>
      <p:sp>
        <p:nvSpPr>
          <p:cNvPr id="17" name="Textfeld 16"/>
          <p:cNvSpPr txBox="1"/>
          <p:nvPr/>
        </p:nvSpPr>
        <p:spPr>
          <a:xfrm>
            <a:off x="107504" y="1556792"/>
            <a:ext cx="5319726" cy="369332"/>
          </a:xfrm>
          <a:prstGeom prst="rect">
            <a:avLst/>
          </a:prstGeom>
          <a:solidFill>
            <a:schemeClr val="accent6">
              <a:lumMod val="40000"/>
              <a:lumOff val="60000"/>
            </a:schemeClr>
          </a:solidFill>
        </p:spPr>
        <p:txBody>
          <a:bodyPr wrap="none" rtlCol="0">
            <a:spAutoFit/>
          </a:bodyPr>
          <a:lstStyle/>
          <a:p>
            <a:r>
              <a:rPr lang="en-US" dirty="0" smtClean="0"/>
              <a:t>Significant progress in performance and understanding</a:t>
            </a:r>
            <a:endParaRPr lang="en-US" dirty="0"/>
          </a:p>
        </p:txBody>
      </p:sp>
    </p:spTree>
    <p:extLst>
      <p:ext uri="{BB962C8B-B14F-4D97-AF65-F5344CB8AC3E}">
        <p14:creationId xmlns:p14="http://schemas.microsoft.com/office/powerpoint/2010/main" xmlns="" val="29765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3528" y="118954"/>
            <a:ext cx="8280920" cy="861774"/>
          </a:xfrm>
          <a:prstGeom prst="rect">
            <a:avLst/>
          </a:prstGeom>
        </p:spPr>
        <p:txBody>
          <a:bodyPr wrap="square">
            <a:spAutoFit/>
          </a:bodyPr>
          <a:lstStyle/>
          <a:p>
            <a:r>
              <a:rPr kumimoji="1" lang="de-DE" altLang="ja-JP" sz="2400" dirty="0">
                <a:ea typeface="ＭＳ Ｐゴシック" pitchFamily="50" charset="-128"/>
                <a:cs typeface="Arial" pitchFamily="34" charset="0"/>
              </a:rPr>
              <a:t>Joint </a:t>
            </a:r>
            <a:r>
              <a:rPr kumimoji="1" lang="de-DE" altLang="ja-JP" sz="2400" dirty="0" err="1">
                <a:ea typeface="ＭＳ Ｐゴシック" pitchFamily="50" charset="-128"/>
                <a:cs typeface="Arial" pitchFamily="34" charset="0"/>
              </a:rPr>
              <a:t>session</a:t>
            </a:r>
            <a:r>
              <a:rPr kumimoji="1" lang="de-DE" altLang="ja-JP" sz="2400" dirty="0">
                <a:ea typeface="ＭＳ Ｐゴシック" pitchFamily="50" charset="-128"/>
                <a:cs typeface="Arial" pitchFamily="34" charset="0"/>
              </a:rPr>
              <a:t> </a:t>
            </a:r>
            <a:r>
              <a:rPr kumimoji="1" lang="de-DE" altLang="ja-JP" sz="2400" dirty="0" err="1">
                <a:ea typeface="ＭＳ Ｐゴシック" pitchFamily="50" charset="-128"/>
                <a:cs typeface="Arial" pitchFamily="34" charset="0"/>
              </a:rPr>
              <a:t>with</a:t>
            </a:r>
            <a:r>
              <a:rPr kumimoji="1" lang="de-DE" altLang="ja-JP" sz="2400" dirty="0">
                <a:ea typeface="ＭＳ Ｐゴシック" pitchFamily="50" charset="-128"/>
                <a:cs typeface="Arial" pitchFamily="34" charset="0"/>
              </a:rPr>
              <a:t> </a:t>
            </a:r>
            <a:r>
              <a:rPr kumimoji="1" lang="de-DE" altLang="ja-JP" sz="2400" dirty="0" err="1">
                <a:ea typeface="ＭＳ Ｐゴシック" pitchFamily="50" charset="-128"/>
                <a:cs typeface="Arial" pitchFamily="34" charset="0"/>
              </a:rPr>
              <a:t>Sources</a:t>
            </a:r>
            <a:r>
              <a:rPr kumimoji="1" lang="de-DE" altLang="ja-JP" sz="2400" dirty="0">
                <a:ea typeface="ＭＳ Ｐゴシック" pitchFamily="50" charset="-128"/>
                <a:cs typeface="Arial" pitchFamily="34" charset="0"/>
              </a:rPr>
              <a:t> II: </a:t>
            </a:r>
            <a:r>
              <a:rPr kumimoji="1" lang="de-DE" altLang="ja-JP" sz="2400" dirty="0">
                <a:solidFill>
                  <a:srgbClr val="FF0000"/>
                </a:solidFill>
                <a:ea typeface="ＭＳ Ｐゴシック" pitchFamily="50" charset="-128"/>
                <a:cs typeface="Arial" pitchFamily="34" charset="0"/>
              </a:rPr>
              <a:t>Pulse </a:t>
            </a:r>
            <a:r>
              <a:rPr kumimoji="1" lang="de-DE" altLang="ja-JP" sz="2400" dirty="0" err="1">
                <a:solidFill>
                  <a:srgbClr val="FF0000"/>
                </a:solidFill>
                <a:ea typeface="ＭＳ Ｐゴシック" pitchFamily="50" charset="-128"/>
                <a:cs typeface="Arial" pitchFamily="34" charset="0"/>
              </a:rPr>
              <a:t>shaping</a:t>
            </a:r>
            <a:endParaRPr kumimoji="1" lang="ja-JP" altLang="en-US" sz="2400" dirty="0">
              <a:latin typeface="Arial" pitchFamily="34" charset="0"/>
              <a:ea typeface="ＭＳ Ｐゴシック" pitchFamily="50" charset="-128"/>
              <a:cs typeface="Arial" pitchFamily="34" charset="0"/>
            </a:endParaRPr>
          </a:p>
          <a:p>
            <a:r>
              <a:rPr kumimoji="1" lang="en-US" altLang="ja-JP" sz="2400" dirty="0" smtClean="0">
                <a:solidFill>
                  <a:srgbClr val="FF0000"/>
                </a:solidFill>
              </a:rPr>
              <a:t>Torsten </a:t>
            </a:r>
            <a:r>
              <a:rPr kumimoji="1" lang="en-US" altLang="ja-JP" sz="2400" dirty="0">
                <a:solidFill>
                  <a:srgbClr val="FF0000"/>
                </a:solidFill>
              </a:rPr>
              <a:t>Quast: </a:t>
            </a:r>
            <a:r>
              <a:rPr kumimoji="1" lang="en-US" altLang="ja-JP" sz="2400" dirty="0"/>
              <a:t>Available and Future Pulse Shaping Technologies</a:t>
            </a:r>
            <a:endParaRPr lang="en-US" altLang="ja-JP" sz="2400" dirty="0"/>
          </a:p>
        </p:txBody>
      </p:sp>
      <p:graphicFrame>
        <p:nvGraphicFramePr>
          <p:cNvPr id="3" name="Group 116"/>
          <p:cNvGraphicFramePr>
            <a:graphicFrameLocks noGrp="1"/>
          </p:cNvGraphicFramePr>
          <p:nvPr>
            <p:extLst>
              <p:ext uri="{D42A27DB-BD31-4B8C-83A1-F6EECF244321}">
                <p14:modId xmlns:p14="http://schemas.microsoft.com/office/powerpoint/2010/main" xmlns="" val="3327681022"/>
              </p:ext>
            </p:extLst>
          </p:nvPr>
        </p:nvGraphicFramePr>
        <p:xfrm>
          <a:off x="344324" y="1111209"/>
          <a:ext cx="8260124" cy="1885743"/>
        </p:xfrm>
        <a:graphic>
          <a:graphicData uri="http://schemas.openxmlformats.org/drawingml/2006/table">
            <a:tbl>
              <a:tblPr/>
              <a:tblGrid>
                <a:gridCol w="2216742"/>
                <a:gridCol w="1048078"/>
                <a:gridCol w="1437005"/>
                <a:gridCol w="3558299"/>
              </a:tblGrid>
              <a:tr h="472703">
                <a:tc>
                  <a:txBody>
                    <a:bodyPr/>
                    <a:lstStyle/>
                    <a:p>
                      <a:pPr marL="0" marR="0" lvl="0" indent="0" algn="ctr" defTabSz="914400" rtl="0" eaLnBrk="0" fontAlgn="base" latinLnBrk="0" hangingPunct="0">
                        <a:lnSpc>
                          <a:spcPts val="2800"/>
                        </a:lnSpc>
                        <a:spcBef>
                          <a:spcPct val="20000"/>
                        </a:spcBef>
                        <a:spcAft>
                          <a:spcPct val="0"/>
                        </a:spcAft>
                        <a:buClrTx/>
                        <a:buSzTx/>
                        <a:buFont typeface="Arial" charset="0"/>
                        <a:buNone/>
                        <a:tabLst/>
                      </a:pPr>
                      <a:endParaRPr kumimoji="0" lang="en-US" sz="1400" b="1" i="0" u="none" strike="noStrike" cap="none" normalizeH="0" baseline="0" dirty="0" smtClean="0">
                        <a:ln>
                          <a:noFill/>
                        </a:ln>
                        <a:solidFill>
                          <a:srgbClr val="00589C"/>
                        </a:solidFill>
                        <a:effectLst/>
                        <a:latin typeface="Arial" charset="0"/>
                        <a:cs typeface="Arial" charset="0"/>
                      </a:endParaRP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dirty="0" err="1" smtClean="0">
                          <a:ln>
                            <a:noFill/>
                          </a:ln>
                          <a:solidFill>
                            <a:srgbClr val="00589C"/>
                          </a:solidFill>
                          <a:effectLst/>
                          <a:latin typeface="Arial" charset="0"/>
                          <a:cs typeface="Arial" charset="0"/>
                        </a:rPr>
                        <a:t>Difficulty</a:t>
                      </a:r>
                      <a:endParaRPr kumimoji="0" lang="de-DE" sz="1400" b="1" i="0" u="none" strike="noStrike" cap="none" normalizeH="0" baseline="0" dirty="0" smtClean="0">
                        <a:ln>
                          <a:noFill/>
                        </a:ln>
                        <a:solidFill>
                          <a:srgbClr val="00589C"/>
                        </a:solidFill>
                        <a:effectLst/>
                        <a:latin typeface="Arial" charset="0"/>
                        <a:cs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smtClean="0">
                          <a:ln>
                            <a:noFill/>
                          </a:ln>
                          <a:solidFill>
                            <a:srgbClr val="00589C"/>
                          </a:solidFill>
                          <a:effectLst/>
                          <a:latin typeface="Arial" charset="0"/>
                          <a:cs typeface="Arial" charset="0"/>
                        </a:rPr>
                        <a:t>Quality gain</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smtClean="0">
                          <a:ln>
                            <a:noFill/>
                          </a:ln>
                          <a:solidFill>
                            <a:srgbClr val="00589C"/>
                          </a:solidFill>
                          <a:effectLst/>
                          <a:latin typeface="Arial" charset="0"/>
                          <a:cs typeface="Arial" charset="0"/>
                        </a:rPr>
                        <a:t>Stability</a:t>
                      </a:r>
                    </a:p>
                  </a:txBody>
                  <a:tcPr marL="90000" marR="90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703">
                <a:tc>
                  <a:txBody>
                    <a:bodyPr/>
                    <a:lstStyle/>
                    <a:p>
                      <a:pPr marL="0" marR="0" lvl="0" indent="0" algn="l"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dirty="0" smtClean="0">
                          <a:ln>
                            <a:noFill/>
                          </a:ln>
                          <a:solidFill>
                            <a:srgbClr val="00589C"/>
                          </a:solidFill>
                          <a:effectLst/>
                          <a:latin typeface="Arial" charset="0"/>
                          <a:cs typeface="Arial" charset="0"/>
                        </a:rPr>
                        <a:t>transversal  I(r)</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dirty="0" smtClean="0">
                          <a:ln>
                            <a:noFill/>
                          </a:ln>
                          <a:solidFill>
                            <a:srgbClr val="00589C"/>
                          </a:solidFill>
                          <a:effectLst/>
                          <a:latin typeface="Arial" charset="0"/>
                          <a:cs typeface="Arial" charset="0"/>
                        </a:rPr>
                        <a:t>3</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smtClean="0">
                          <a:ln>
                            <a:noFill/>
                          </a:ln>
                          <a:solidFill>
                            <a:srgbClr val="00589C"/>
                          </a:solidFill>
                          <a:effectLst/>
                          <a:latin typeface="Arial" charset="0"/>
                          <a:cs typeface="Arial" charset="0"/>
                        </a:rPr>
                        <a:t>++</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dirty="0" err="1" smtClean="0">
                          <a:ln>
                            <a:noFill/>
                          </a:ln>
                          <a:solidFill>
                            <a:srgbClr val="00589C"/>
                          </a:solidFill>
                          <a:effectLst/>
                          <a:latin typeface="Arial" charset="0"/>
                          <a:cs typeface="Arial" charset="0"/>
                        </a:rPr>
                        <a:t>Everybody</a:t>
                      </a:r>
                      <a:r>
                        <a:rPr kumimoji="0" lang="de-DE" sz="1400" b="1" i="0" u="none" strike="noStrike" cap="none" normalizeH="0" baseline="0" dirty="0" smtClean="0">
                          <a:ln>
                            <a:noFill/>
                          </a:ln>
                          <a:solidFill>
                            <a:srgbClr val="00589C"/>
                          </a:solidFill>
                          <a:effectLst/>
                          <a:latin typeface="Arial" charset="0"/>
                          <a:cs typeface="Arial" charset="0"/>
                        </a:rPr>
                        <a:t> </a:t>
                      </a:r>
                      <a:r>
                        <a:rPr kumimoji="0" lang="de-DE" sz="1400" b="1" i="0" u="none" strike="noStrike" cap="none" normalizeH="0" baseline="0" dirty="0" err="1" smtClean="0">
                          <a:ln>
                            <a:noFill/>
                          </a:ln>
                          <a:solidFill>
                            <a:srgbClr val="00589C"/>
                          </a:solidFill>
                          <a:effectLst/>
                          <a:latin typeface="Arial" charset="0"/>
                          <a:cs typeface="Arial" charset="0"/>
                        </a:rPr>
                        <a:t>does</a:t>
                      </a:r>
                      <a:r>
                        <a:rPr kumimoji="0" lang="de-DE" sz="1400" b="1" i="0" u="none" strike="noStrike" cap="none" normalizeH="0" baseline="0" dirty="0" smtClean="0">
                          <a:ln>
                            <a:noFill/>
                          </a:ln>
                          <a:solidFill>
                            <a:srgbClr val="00589C"/>
                          </a:solidFill>
                          <a:effectLst/>
                          <a:latin typeface="Arial" charset="0"/>
                          <a:cs typeface="Arial" charset="0"/>
                        </a:rPr>
                        <a:t> </a:t>
                      </a:r>
                      <a:r>
                        <a:rPr kumimoji="0" lang="de-DE" sz="1400" b="1" i="0" u="none" strike="noStrike" cap="none" normalizeH="0" baseline="0" dirty="0" err="1" smtClean="0">
                          <a:ln>
                            <a:noFill/>
                          </a:ln>
                          <a:solidFill>
                            <a:srgbClr val="00589C"/>
                          </a:solidFill>
                          <a:effectLst/>
                          <a:latin typeface="Arial" charset="0"/>
                          <a:cs typeface="Arial" charset="0"/>
                        </a:rPr>
                        <a:t>it</a:t>
                      </a:r>
                      <a:r>
                        <a:rPr kumimoji="0" lang="de-DE" sz="1400" b="1" i="0" u="none" strike="noStrike" cap="none" normalizeH="0" baseline="0" dirty="0" smtClean="0">
                          <a:ln>
                            <a:noFill/>
                          </a:ln>
                          <a:solidFill>
                            <a:srgbClr val="00589C"/>
                          </a:solidFill>
                          <a:effectLst/>
                          <a:latin typeface="Arial" charset="0"/>
                          <a:cs typeface="Arial" charset="0"/>
                        </a:rPr>
                        <a:t>, </a:t>
                      </a:r>
                      <a:r>
                        <a:rPr kumimoji="0" lang="de-DE" sz="1400" b="1" i="0" u="none" strike="noStrike" cap="none" normalizeH="0" baseline="0" dirty="0" err="1" smtClean="0">
                          <a:ln>
                            <a:noFill/>
                          </a:ln>
                          <a:solidFill>
                            <a:srgbClr val="00589C"/>
                          </a:solidFill>
                          <a:effectLst/>
                          <a:latin typeface="Arial" charset="0"/>
                          <a:cs typeface="Arial" charset="0"/>
                        </a:rPr>
                        <a:t>needs</a:t>
                      </a:r>
                      <a:r>
                        <a:rPr kumimoji="0" lang="de-DE" sz="1400" b="1" i="0" u="none" strike="noStrike" cap="none" normalizeH="0" baseline="0" dirty="0" smtClean="0">
                          <a:ln>
                            <a:noFill/>
                          </a:ln>
                          <a:solidFill>
                            <a:srgbClr val="00589C"/>
                          </a:solidFill>
                          <a:effectLst/>
                          <a:latin typeface="Arial" charset="0"/>
                          <a:cs typeface="Arial" charset="0"/>
                        </a:rPr>
                        <a:t> </a:t>
                      </a:r>
                      <a:r>
                        <a:rPr kumimoji="0" lang="de-DE" sz="1400" b="1" i="0" u="none" strike="noStrike" cap="none" normalizeH="0" baseline="0" dirty="0" err="1" smtClean="0">
                          <a:ln>
                            <a:noFill/>
                          </a:ln>
                          <a:solidFill>
                            <a:srgbClr val="00589C"/>
                          </a:solidFill>
                          <a:effectLst/>
                          <a:latin typeface="Arial" charset="0"/>
                          <a:cs typeface="Arial" charset="0"/>
                        </a:rPr>
                        <a:t>care</a:t>
                      </a:r>
                      <a:endParaRPr kumimoji="0" lang="de-DE" sz="1400" b="1" i="0" u="none" strike="noStrike" cap="none" normalizeH="0" baseline="0" dirty="0" smtClean="0">
                        <a:ln>
                          <a:noFill/>
                        </a:ln>
                        <a:solidFill>
                          <a:srgbClr val="00589C"/>
                        </a:solidFill>
                        <a:effectLst/>
                        <a:latin typeface="Arial" charset="0"/>
                        <a:cs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281">
                <a:tc>
                  <a:txBody>
                    <a:bodyPr/>
                    <a:lstStyle/>
                    <a:p>
                      <a:pPr marL="0" marR="0" lvl="0" indent="0" algn="l"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dirty="0" smtClean="0">
                          <a:ln>
                            <a:noFill/>
                          </a:ln>
                          <a:solidFill>
                            <a:srgbClr val="00589C"/>
                          </a:solidFill>
                          <a:effectLst/>
                          <a:latin typeface="Arial" charset="0"/>
                          <a:cs typeface="Arial" charset="0"/>
                        </a:rPr>
                        <a:t>Longitudinal I(z)</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dirty="0" smtClean="0">
                          <a:ln>
                            <a:noFill/>
                          </a:ln>
                          <a:solidFill>
                            <a:srgbClr val="00589C"/>
                          </a:solidFill>
                          <a:effectLst/>
                          <a:latin typeface="Arial" charset="0"/>
                          <a:cs typeface="Arial" charset="0"/>
                        </a:rPr>
                        <a:t>7</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dirty="0" smtClean="0">
                          <a:ln>
                            <a:noFill/>
                          </a:ln>
                          <a:solidFill>
                            <a:srgbClr val="00589C"/>
                          </a:solidFill>
                          <a:effectLst/>
                          <a:latin typeface="Arial" charset="0"/>
                          <a:cs typeface="Arial" charset="0"/>
                        </a:rPr>
                        <a:t>+</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dirty="0" err="1" smtClean="0">
                          <a:ln>
                            <a:noFill/>
                          </a:ln>
                          <a:solidFill>
                            <a:srgbClr val="00589C"/>
                          </a:solidFill>
                          <a:effectLst/>
                          <a:latin typeface="Arial" charset="0"/>
                          <a:cs typeface="Arial" charset="0"/>
                        </a:rPr>
                        <a:t>Good</a:t>
                      </a:r>
                      <a:r>
                        <a:rPr kumimoji="0" lang="de-DE" sz="1400" b="1" i="0" u="none" strike="noStrike" cap="none" normalizeH="0" baseline="0" dirty="0" smtClean="0">
                          <a:ln>
                            <a:noFill/>
                          </a:ln>
                          <a:solidFill>
                            <a:srgbClr val="00589C"/>
                          </a:solidFill>
                          <a:effectLst/>
                          <a:latin typeface="Arial" charset="0"/>
                          <a:cs typeface="Arial" charset="0"/>
                        </a:rPr>
                        <a:t> - (</a:t>
                      </a:r>
                      <a:r>
                        <a:rPr kumimoji="0" lang="de-DE" sz="1400" b="1" i="0" u="none" strike="noStrike" cap="none" normalizeH="0" baseline="0" dirty="0" err="1" smtClean="0">
                          <a:ln>
                            <a:noFill/>
                          </a:ln>
                          <a:solidFill>
                            <a:srgbClr val="00589C"/>
                          </a:solidFill>
                          <a:effectLst/>
                          <a:latin typeface="Arial" charset="0"/>
                          <a:cs typeface="Arial" charset="0"/>
                        </a:rPr>
                        <a:t>feedback</a:t>
                      </a:r>
                      <a:r>
                        <a:rPr kumimoji="0" lang="de-DE" sz="1400" b="1" i="0" u="none" strike="noStrike" cap="none" normalizeH="0" baseline="0" dirty="0" smtClean="0">
                          <a:ln>
                            <a:noFill/>
                          </a:ln>
                          <a:solidFill>
                            <a:srgbClr val="00589C"/>
                          </a:solidFill>
                          <a:effectLst/>
                          <a:latin typeface="Arial" charset="0"/>
                          <a:cs typeface="Arial" charset="0"/>
                        </a:rPr>
                        <a:t> </a:t>
                      </a:r>
                      <a:r>
                        <a:rPr kumimoji="0" lang="de-DE" sz="1400" b="1" i="0" u="none" strike="noStrike" cap="none" normalizeH="0" baseline="0" dirty="0" err="1" smtClean="0">
                          <a:ln>
                            <a:noFill/>
                          </a:ln>
                          <a:solidFill>
                            <a:srgbClr val="00589C"/>
                          </a:solidFill>
                          <a:effectLst/>
                          <a:latin typeface="Arial" charset="0"/>
                          <a:cs typeface="Arial" charset="0"/>
                        </a:rPr>
                        <a:t>control</a:t>
                      </a:r>
                      <a:r>
                        <a:rPr kumimoji="0" lang="de-DE" sz="1400" b="1" i="0" u="none" strike="noStrike" cap="none" normalizeH="0" baseline="0" dirty="0" smtClean="0">
                          <a:ln>
                            <a:noFill/>
                          </a:ln>
                          <a:solidFill>
                            <a:srgbClr val="00589C"/>
                          </a:solidFill>
                          <a:effectLst/>
                          <a:latin typeface="Arial" charset="0"/>
                          <a:cs typeface="Arial" charset="0"/>
                        </a:rPr>
                        <a:t>) / 6 </a:t>
                      </a:r>
                      <a:r>
                        <a:rPr kumimoji="0" lang="de-DE" sz="1400" b="1" i="0" u="none" strike="noStrike" cap="none" normalizeH="0" baseline="0" dirty="0" err="1" smtClean="0">
                          <a:ln>
                            <a:noFill/>
                          </a:ln>
                          <a:solidFill>
                            <a:srgbClr val="00589C"/>
                          </a:solidFill>
                          <a:effectLst/>
                          <a:latin typeface="Arial" charset="0"/>
                          <a:cs typeface="Arial" charset="0"/>
                        </a:rPr>
                        <a:t>examples</a:t>
                      </a:r>
                      <a:endParaRPr kumimoji="0" lang="de-DE" sz="1400" b="1" i="0" u="none" strike="noStrike" cap="none" normalizeH="0" baseline="0" dirty="0" smtClean="0">
                        <a:ln>
                          <a:noFill/>
                        </a:ln>
                        <a:solidFill>
                          <a:srgbClr val="00589C"/>
                        </a:solidFill>
                        <a:effectLst/>
                        <a:latin typeface="Arial" charset="0"/>
                        <a:cs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056">
                <a:tc>
                  <a:txBody>
                    <a:bodyPr/>
                    <a:lstStyle/>
                    <a:p>
                      <a:pPr marL="0" marR="0" lvl="0" indent="0" algn="l"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dirty="0" err="1" smtClean="0">
                          <a:ln>
                            <a:noFill/>
                          </a:ln>
                          <a:solidFill>
                            <a:srgbClr val="00589C"/>
                          </a:solidFill>
                          <a:effectLst/>
                          <a:latin typeface="Arial" charset="0"/>
                          <a:cs typeface="Arial" charset="0"/>
                        </a:rPr>
                        <a:t>spatio</a:t>
                      </a:r>
                      <a:r>
                        <a:rPr kumimoji="0" lang="de-DE" sz="1400" b="1" i="0" u="none" strike="noStrike" cap="none" normalizeH="0" baseline="0" dirty="0" smtClean="0">
                          <a:ln>
                            <a:noFill/>
                          </a:ln>
                          <a:solidFill>
                            <a:srgbClr val="00589C"/>
                          </a:solidFill>
                          <a:effectLst/>
                          <a:latin typeface="Arial" charset="0"/>
                          <a:cs typeface="Arial" charset="0"/>
                        </a:rPr>
                        <a:t>-temporal I{r(z)}</a:t>
                      </a:r>
                    </a:p>
                  </a:txBody>
                  <a:tcPr marL="90000" marR="90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smtClean="0">
                          <a:ln>
                            <a:noFill/>
                          </a:ln>
                          <a:solidFill>
                            <a:srgbClr val="00589C"/>
                          </a:solidFill>
                          <a:effectLst/>
                          <a:latin typeface="Arial" charset="0"/>
                          <a:cs typeface="Arial" charset="0"/>
                        </a:rPr>
                        <a:t>10</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dirty="0" smtClean="0">
                          <a:ln>
                            <a:noFill/>
                          </a:ln>
                          <a:solidFill>
                            <a:srgbClr val="00589C"/>
                          </a:solidFill>
                          <a:effectLst/>
                          <a:latin typeface="Arial" charset="0"/>
                          <a:cs typeface="Arial" charset="0"/>
                        </a:rPr>
                        <a:t>?</a:t>
                      </a:r>
                    </a:p>
                  </a:txBody>
                  <a:tcPr marL="90000" marR="90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800"/>
                        </a:lnSpc>
                        <a:spcBef>
                          <a:spcPct val="20000"/>
                        </a:spcBef>
                        <a:spcAft>
                          <a:spcPct val="0"/>
                        </a:spcAft>
                        <a:buClrTx/>
                        <a:buSzTx/>
                        <a:buFont typeface="Arial" charset="0"/>
                        <a:buNone/>
                        <a:tabLst/>
                      </a:pPr>
                      <a:r>
                        <a:rPr kumimoji="0" lang="de-DE" sz="1400" b="1" i="0" u="none" strike="noStrike" cap="none" normalizeH="0" baseline="0" dirty="0" smtClean="0">
                          <a:ln>
                            <a:noFill/>
                          </a:ln>
                          <a:solidFill>
                            <a:srgbClr val="00589C"/>
                          </a:solidFill>
                          <a:effectLst/>
                          <a:latin typeface="Arial" charset="0"/>
                          <a:cs typeface="Arial" charset="0"/>
                        </a:rPr>
                        <a:t>Poor – </a:t>
                      </a:r>
                      <a:r>
                        <a:rPr kumimoji="0" lang="de-DE" sz="1400" b="1" i="0" u="none" strike="noStrike" cap="none" normalizeH="0" baseline="0" dirty="0" err="1" smtClean="0">
                          <a:ln>
                            <a:noFill/>
                          </a:ln>
                          <a:solidFill>
                            <a:srgbClr val="00589C"/>
                          </a:solidFill>
                          <a:effectLst/>
                          <a:latin typeface="Arial" charset="0"/>
                          <a:cs typeface="Arial" charset="0"/>
                        </a:rPr>
                        <a:t>relying</a:t>
                      </a:r>
                      <a:r>
                        <a:rPr kumimoji="0" lang="de-DE" sz="1400" b="1" i="0" u="none" strike="noStrike" cap="none" normalizeH="0" baseline="0" dirty="0" smtClean="0">
                          <a:ln>
                            <a:noFill/>
                          </a:ln>
                          <a:solidFill>
                            <a:srgbClr val="00589C"/>
                          </a:solidFill>
                          <a:effectLst/>
                          <a:latin typeface="Arial" charset="0"/>
                          <a:cs typeface="Arial" charset="0"/>
                        </a:rPr>
                        <a:t> on </a:t>
                      </a:r>
                      <a:r>
                        <a:rPr kumimoji="0" lang="de-DE" sz="1400" b="1" i="0" u="none" strike="noStrike" cap="none" normalizeH="0" baseline="0" dirty="0" err="1" smtClean="0">
                          <a:ln>
                            <a:noFill/>
                          </a:ln>
                          <a:solidFill>
                            <a:srgbClr val="00589C"/>
                          </a:solidFill>
                          <a:effectLst/>
                          <a:latin typeface="Arial" charset="0"/>
                          <a:cs typeface="Arial" charset="0"/>
                        </a:rPr>
                        <a:t>nonlin</a:t>
                      </a:r>
                      <a:r>
                        <a:rPr kumimoji="0" lang="de-DE" sz="1400" b="1" i="0" u="none" strike="noStrike" cap="none" normalizeH="0" baseline="0" dirty="0" smtClean="0">
                          <a:ln>
                            <a:noFill/>
                          </a:ln>
                          <a:solidFill>
                            <a:srgbClr val="00589C"/>
                          </a:solidFill>
                          <a:effectLst/>
                          <a:latin typeface="Arial" charset="0"/>
                          <a:cs typeface="Arial" charset="0"/>
                        </a:rPr>
                        <a:t>. </a:t>
                      </a:r>
                      <a:r>
                        <a:rPr kumimoji="0" lang="de-DE" sz="1400" b="1" i="0" u="none" strike="noStrike" cap="none" normalizeH="0" baseline="0" dirty="0" err="1" smtClean="0">
                          <a:ln>
                            <a:noFill/>
                          </a:ln>
                          <a:solidFill>
                            <a:srgbClr val="00589C"/>
                          </a:solidFill>
                          <a:effectLst/>
                          <a:latin typeface="Arial" charset="0"/>
                          <a:cs typeface="Arial" charset="0"/>
                        </a:rPr>
                        <a:t>effects</a:t>
                      </a:r>
                      <a:endParaRPr kumimoji="0" lang="de-DE" sz="1400" b="1" i="0" u="none" strike="noStrike" cap="none" normalizeH="0" baseline="0" dirty="0" smtClean="0">
                        <a:ln>
                          <a:noFill/>
                        </a:ln>
                        <a:solidFill>
                          <a:srgbClr val="00589C"/>
                        </a:solidFill>
                        <a:effectLst/>
                        <a:latin typeface="Arial" charset="0"/>
                        <a:cs typeface="Arial" charset="0"/>
                      </a:endParaRPr>
                    </a:p>
                  </a:txBody>
                  <a:tcPr marL="90000" marR="90000" marT="18000" marB="18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3"/>
          <p:cNvSpPr txBox="1">
            <a:spLocks/>
          </p:cNvSpPr>
          <p:nvPr/>
        </p:nvSpPr>
        <p:spPr bwMode="auto">
          <a:xfrm>
            <a:off x="291970" y="5931008"/>
            <a:ext cx="4511610" cy="45032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000" dirty="0" smtClean="0">
                <a:latin typeface="Arial" charset="0"/>
                <a:cs typeface="Arial" charset="0"/>
              </a:rPr>
              <a:t>High </a:t>
            </a:r>
            <a:r>
              <a:rPr lang="de-DE" sz="2000" dirty="0" err="1" smtClean="0">
                <a:latin typeface="Arial" charset="0"/>
                <a:cs typeface="Arial" charset="0"/>
              </a:rPr>
              <a:t>precision</a:t>
            </a:r>
            <a:r>
              <a:rPr lang="de-DE" sz="2000" dirty="0" smtClean="0">
                <a:latin typeface="Arial" charset="0"/>
                <a:cs typeface="Arial" charset="0"/>
              </a:rPr>
              <a:t> pulse </a:t>
            </a:r>
            <a:r>
              <a:rPr lang="de-DE" sz="2000" dirty="0" err="1" smtClean="0">
                <a:latin typeface="Arial" charset="0"/>
                <a:cs typeface="Arial" charset="0"/>
              </a:rPr>
              <a:t>shaper</a:t>
            </a:r>
            <a:r>
              <a:rPr lang="de-DE" sz="2000" dirty="0" smtClean="0">
                <a:latin typeface="Arial" charset="0"/>
                <a:cs typeface="Arial" charset="0"/>
              </a:rPr>
              <a:t> (MBI)</a:t>
            </a:r>
          </a:p>
        </p:txBody>
      </p:sp>
      <p:pic>
        <p:nvPicPr>
          <p:cNvPr id="6" name="Picture 4" descr="fan_8192x4096"/>
          <p:cNvPicPr>
            <a:picLocks noChangeAspect="1" noChangeArrowheads="1"/>
          </p:cNvPicPr>
          <p:nvPr/>
        </p:nvPicPr>
        <p:blipFill>
          <a:blip r:embed="rId2" cstate="print">
            <a:extLst>
              <a:ext uri="{28A0092B-C50C-407E-A947-70E740481C1C}">
                <a14:useLocalDpi xmlns:a14="http://schemas.microsoft.com/office/drawing/2010/main" xmlns="" val="0"/>
              </a:ext>
            </a:extLst>
          </a:blip>
          <a:srcRect t="3937" b="3937"/>
          <a:stretch>
            <a:fillRect/>
          </a:stretch>
        </p:blipFill>
        <p:spPr bwMode="auto">
          <a:xfrm>
            <a:off x="303276" y="4361273"/>
            <a:ext cx="3368010" cy="1552749"/>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 name="Rectangle 7"/>
          <p:cNvSpPr>
            <a:spLocks noChangeArrowheads="1"/>
          </p:cNvSpPr>
          <p:nvPr/>
        </p:nvSpPr>
        <p:spPr bwMode="auto">
          <a:xfrm>
            <a:off x="3671286" y="5199476"/>
            <a:ext cx="2268090"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de-DE" sz="1400" b="1" dirty="0" err="1">
                <a:solidFill>
                  <a:srgbClr val="14019F"/>
                </a:solidFill>
              </a:rPr>
              <a:t>Taken</a:t>
            </a:r>
            <a:r>
              <a:rPr lang="de-DE" sz="1400" b="1" dirty="0">
                <a:solidFill>
                  <a:srgbClr val="14019F"/>
                </a:solidFill>
              </a:rPr>
              <a:t> </a:t>
            </a:r>
            <a:r>
              <a:rPr lang="de-DE" sz="1400" b="1" dirty="0" err="1">
                <a:solidFill>
                  <a:srgbClr val="14019F"/>
                </a:solidFill>
              </a:rPr>
              <a:t>from</a:t>
            </a:r>
            <a:r>
              <a:rPr lang="de-DE" sz="1400" b="1" dirty="0">
                <a:solidFill>
                  <a:srgbClr val="14019F"/>
                </a:solidFill>
              </a:rPr>
              <a:t>: </a:t>
            </a:r>
            <a:br>
              <a:rPr lang="de-DE" sz="1400" b="1" dirty="0">
                <a:solidFill>
                  <a:srgbClr val="14019F"/>
                </a:solidFill>
              </a:rPr>
            </a:br>
            <a:r>
              <a:rPr lang="de-DE" sz="1400" b="1" dirty="0">
                <a:solidFill>
                  <a:srgbClr val="14019F"/>
                </a:solidFill>
              </a:rPr>
              <a:t>Will, </a:t>
            </a:r>
            <a:r>
              <a:rPr lang="de-DE" sz="1400" b="1" dirty="0" err="1">
                <a:solidFill>
                  <a:srgbClr val="14019F"/>
                </a:solidFill>
              </a:rPr>
              <a:t>Klemz</a:t>
            </a:r>
            <a:r>
              <a:rPr lang="de-DE" sz="1400" b="1" dirty="0">
                <a:solidFill>
                  <a:srgbClr val="14019F"/>
                </a:solidFill>
              </a:rPr>
              <a:t>, </a:t>
            </a:r>
            <a:r>
              <a:rPr lang="de-DE" sz="1400" b="1" dirty="0" err="1">
                <a:solidFill>
                  <a:srgbClr val="14019F"/>
                </a:solidFill>
              </a:rPr>
              <a:t>Optics</a:t>
            </a:r>
            <a:r>
              <a:rPr lang="de-DE" sz="1400" b="1" dirty="0">
                <a:solidFill>
                  <a:srgbClr val="14019F"/>
                </a:solidFill>
              </a:rPr>
              <a:t> Express 16 (2008) , 4922-14935</a:t>
            </a:r>
          </a:p>
        </p:txBody>
      </p:sp>
      <p:pic>
        <p:nvPicPr>
          <p:cNvPr id="1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68" t="19685" r="17224" b="12466"/>
          <a:stretch>
            <a:fillRect/>
          </a:stretch>
        </p:blipFill>
        <p:spPr bwMode="auto">
          <a:xfrm>
            <a:off x="323528" y="3229269"/>
            <a:ext cx="1479550" cy="935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l="1968" t="19685" r="17224" b="12466"/>
          <a:stretch>
            <a:fillRect/>
          </a:stretch>
        </p:blipFill>
        <p:spPr bwMode="auto">
          <a:xfrm>
            <a:off x="1923728" y="3221803"/>
            <a:ext cx="1479550"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ext Box 11"/>
          <p:cNvSpPr txBox="1">
            <a:spLocks noChangeArrowheads="1"/>
          </p:cNvSpPr>
          <p:nvPr/>
        </p:nvSpPr>
        <p:spPr bwMode="auto">
          <a:xfrm>
            <a:off x="2536503" y="3337219"/>
            <a:ext cx="1139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de-DE" sz="1200" b="1" dirty="0">
                <a:solidFill>
                  <a:schemeClr val="bg1"/>
                </a:solidFill>
              </a:rPr>
              <a:t>FWHM </a:t>
            </a:r>
            <a:br>
              <a:rPr lang="de-DE" sz="1200" b="1" dirty="0">
                <a:solidFill>
                  <a:schemeClr val="bg1"/>
                </a:solidFill>
              </a:rPr>
            </a:br>
            <a:r>
              <a:rPr lang="de-DE" sz="1200" b="1" dirty="0">
                <a:solidFill>
                  <a:schemeClr val="bg1"/>
                </a:solidFill>
              </a:rPr>
              <a:t>~7 </a:t>
            </a:r>
            <a:r>
              <a:rPr lang="de-DE" sz="1200" b="1" dirty="0" err="1">
                <a:solidFill>
                  <a:schemeClr val="bg1"/>
                </a:solidFill>
              </a:rPr>
              <a:t>ps</a:t>
            </a:r>
            <a:endParaRPr lang="en-GB" sz="1200" b="1" dirty="0">
              <a:solidFill>
                <a:schemeClr val="bg1"/>
              </a:solidFill>
            </a:endParaRPr>
          </a:p>
        </p:txBody>
      </p:sp>
      <p:sp>
        <p:nvSpPr>
          <p:cNvPr id="17" name="Text Box 13"/>
          <p:cNvSpPr txBox="1">
            <a:spLocks noChangeArrowheads="1"/>
          </p:cNvSpPr>
          <p:nvPr/>
        </p:nvSpPr>
        <p:spPr bwMode="auto">
          <a:xfrm>
            <a:off x="936303" y="3346744"/>
            <a:ext cx="1139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de-DE" sz="1200" b="1" dirty="0">
                <a:solidFill>
                  <a:schemeClr val="bg1"/>
                </a:solidFill>
              </a:rPr>
              <a:t>FWHM </a:t>
            </a:r>
            <a:br>
              <a:rPr lang="de-DE" sz="1200" b="1" dirty="0">
                <a:solidFill>
                  <a:schemeClr val="bg1"/>
                </a:solidFill>
              </a:rPr>
            </a:br>
            <a:r>
              <a:rPr lang="de-DE" sz="1200" b="1" dirty="0">
                <a:solidFill>
                  <a:schemeClr val="bg1"/>
                </a:solidFill>
              </a:rPr>
              <a:t>~ 2 </a:t>
            </a:r>
            <a:r>
              <a:rPr lang="de-DE" sz="1200" b="1" dirty="0" err="1">
                <a:solidFill>
                  <a:schemeClr val="bg1"/>
                </a:solidFill>
              </a:rPr>
              <a:t>ps</a:t>
            </a:r>
            <a:endParaRPr lang="en-GB" sz="1200" b="1" dirty="0">
              <a:solidFill>
                <a:schemeClr val="bg1"/>
              </a:solidFill>
            </a:endParaRPr>
          </a:p>
        </p:txBody>
      </p:sp>
      <p:pic>
        <p:nvPicPr>
          <p:cNvPr id="18" name="Picture 14"/>
          <p:cNvPicPr>
            <a:picLocks noChangeArrowheads="1"/>
          </p:cNvPicPr>
          <p:nvPr/>
        </p:nvPicPr>
        <p:blipFill>
          <a:blip r:embed="rId5" cstate="print">
            <a:extLst>
              <a:ext uri="{28A0092B-C50C-407E-A947-70E740481C1C}">
                <a14:useLocalDpi xmlns:a14="http://schemas.microsoft.com/office/drawing/2010/main" xmlns="" val="0"/>
              </a:ext>
            </a:extLst>
          </a:blip>
          <a:srcRect l="1968" t="4593" r="17224" b="12466"/>
          <a:stretch>
            <a:fillRect/>
          </a:stretch>
        </p:blipFill>
        <p:spPr bwMode="auto">
          <a:xfrm>
            <a:off x="3527648" y="3221803"/>
            <a:ext cx="1217649" cy="936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l="1968" t="4593" r="17224" b="12466"/>
          <a:stretch>
            <a:fillRect/>
          </a:stretch>
        </p:blipFill>
        <p:spPr bwMode="auto">
          <a:xfrm>
            <a:off x="4788024" y="3217481"/>
            <a:ext cx="1380639" cy="918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 Box 16"/>
          <p:cNvSpPr txBox="1">
            <a:spLocks noChangeArrowheads="1"/>
          </p:cNvSpPr>
          <p:nvPr/>
        </p:nvSpPr>
        <p:spPr bwMode="auto">
          <a:xfrm>
            <a:off x="3923928" y="3192186"/>
            <a:ext cx="95863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de-DE" sz="1200" b="1" dirty="0">
                <a:solidFill>
                  <a:schemeClr val="bg1"/>
                </a:solidFill>
              </a:rPr>
              <a:t>FWHM </a:t>
            </a:r>
            <a:br>
              <a:rPr lang="de-DE" sz="1200" b="1" dirty="0">
                <a:solidFill>
                  <a:schemeClr val="bg1"/>
                </a:solidFill>
              </a:rPr>
            </a:br>
            <a:r>
              <a:rPr lang="de-DE" sz="1200" b="1" dirty="0">
                <a:solidFill>
                  <a:schemeClr val="bg1"/>
                </a:solidFill>
              </a:rPr>
              <a:t>~ 24 </a:t>
            </a:r>
            <a:r>
              <a:rPr lang="de-DE" sz="1200" b="1" dirty="0" err="1">
                <a:solidFill>
                  <a:schemeClr val="bg1"/>
                </a:solidFill>
              </a:rPr>
              <a:t>ps</a:t>
            </a:r>
            <a:endParaRPr lang="en-GB" sz="1200" b="1" dirty="0">
              <a:solidFill>
                <a:schemeClr val="bg1"/>
              </a:solidFill>
            </a:endParaRPr>
          </a:p>
        </p:txBody>
      </p:sp>
      <p:sp>
        <p:nvSpPr>
          <p:cNvPr id="21" name="Text Box 17"/>
          <p:cNvSpPr txBox="1">
            <a:spLocks noChangeArrowheads="1"/>
          </p:cNvSpPr>
          <p:nvPr/>
        </p:nvSpPr>
        <p:spPr bwMode="auto">
          <a:xfrm>
            <a:off x="5364088" y="3192186"/>
            <a:ext cx="95863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de-DE" sz="1200" b="1" dirty="0">
                <a:solidFill>
                  <a:schemeClr val="bg1"/>
                </a:solidFill>
              </a:rPr>
              <a:t>FWHM </a:t>
            </a:r>
            <a:br>
              <a:rPr lang="de-DE" sz="1200" b="1" dirty="0">
                <a:solidFill>
                  <a:schemeClr val="bg1"/>
                </a:solidFill>
              </a:rPr>
            </a:br>
            <a:r>
              <a:rPr lang="de-DE" sz="1200" b="1" dirty="0">
                <a:solidFill>
                  <a:schemeClr val="bg1"/>
                </a:solidFill>
              </a:rPr>
              <a:t>~ 19 </a:t>
            </a:r>
            <a:r>
              <a:rPr lang="de-DE" sz="1200" b="1" dirty="0" err="1">
                <a:solidFill>
                  <a:schemeClr val="bg1"/>
                </a:solidFill>
              </a:rPr>
              <a:t>ps</a:t>
            </a:r>
            <a:endParaRPr lang="en-GB" sz="1200" b="1" dirty="0">
              <a:solidFill>
                <a:schemeClr val="bg1"/>
              </a:solidFill>
            </a:endParaRPr>
          </a:p>
        </p:txBody>
      </p:sp>
      <p:pic>
        <p:nvPicPr>
          <p:cNvPr id="22" name="Picture 21"/>
          <p:cNvPicPr>
            <a:picLocks noChangeAspect="1" noChangeArrowheads="1"/>
          </p:cNvPicPr>
          <p:nvPr/>
        </p:nvPicPr>
        <p:blipFill>
          <a:blip r:embed="rId7" cstate="print">
            <a:extLst>
              <a:ext uri="{28A0092B-C50C-407E-A947-70E740481C1C}">
                <a14:useLocalDpi xmlns:a14="http://schemas.microsoft.com/office/drawing/2010/main" xmlns="" val="0"/>
              </a:ext>
            </a:extLst>
          </a:blip>
          <a:srcRect l="1968" t="4593" r="17224" b="12466"/>
          <a:stretch>
            <a:fillRect/>
          </a:stretch>
        </p:blipFill>
        <p:spPr bwMode="auto">
          <a:xfrm>
            <a:off x="6322720" y="3217041"/>
            <a:ext cx="1201608" cy="925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Text Box 23"/>
          <p:cNvSpPr txBox="1">
            <a:spLocks noChangeArrowheads="1"/>
          </p:cNvSpPr>
          <p:nvPr/>
        </p:nvSpPr>
        <p:spPr bwMode="auto">
          <a:xfrm>
            <a:off x="6804248" y="3217040"/>
            <a:ext cx="82312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de-DE" sz="1200" b="1" dirty="0">
                <a:solidFill>
                  <a:schemeClr val="bg1"/>
                </a:solidFill>
              </a:rPr>
              <a:t>FWHM </a:t>
            </a:r>
            <a:br>
              <a:rPr lang="de-DE" sz="1200" b="1" dirty="0">
                <a:solidFill>
                  <a:schemeClr val="bg1"/>
                </a:solidFill>
              </a:rPr>
            </a:br>
            <a:r>
              <a:rPr lang="de-DE" sz="1200" b="1" dirty="0">
                <a:solidFill>
                  <a:schemeClr val="bg1"/>
                </a:solidFill>
              </a:rPr>
              <a:t>~ 24 </a:t>
            </a:r>
            <a:r>
              <a:rPr lang="de-DE" sz="1200" b="1" dirty="0" err="1">
                <a:solidFill>
                  <a:schemeClr val="bg1"/>
                </a:solidFill>
              </a:rPr>
              <a:t>ps</a:t>
            </a:r>
            <a:endParaRPr lang="en-GB" sz="1200" b="1" dirty="0">
              <a:solidFill>
                <a:schemeClr val="bg1"/>
              </a:solidFill>
            </a:endParaRPr>
          </a:p>
        </p:txBody>
      </p:sp>
      <p:sp>
        <p:nvSpPr>
          <p:cNvPr id="24" name="Textfeld 23"/>
          <p:cNvSpPr txBox="1"/>
          <p:nvPr/>
        </p:nvSpPr>
        <p:spPr>
          <a:xfrm>
            <a:off x="3923928" y="3765417"/>
            <a:ext cx="4824536" cy="2862322"/>
          </a:xfrm>
          <a:prstGeom prst="rect">
            <a:avLst/>
          </a:prstGeom>
          <a:solidFill>
            <a:schemeClr val="accent6">
              <a:lumMod val="20000"/>
              <a:lumOff val="80000"/>
            </a:schemeClr>
          </a:solidFill>
        </p:spPr>
        <p:txBody>
          <a:bodyPr wrap="square" rtlCol="0">
            <a:spAutoFit/>
          </a:bodyPr>
          <a:lstStyle/>
          <a:p>
            <a:r>
              <a:rPr lang="en-US" dirty="0" smtClean="0"/>
              <a:t>Discussion:</a:t>
            </a:r>
          </a:p>
          <a:p>
            <a:r>
              <a:rPr lang="en-US" dirty="0" smtClean="0"/>
              <a:t>“Is it worth the effort?”</a:t>
            </a:r>
          </a:p>
          <a:p>
            <a:r>
              <a:rPr lang="en-US" dirty="0" smtClean="0"/>
              <a:t>Simple schemes are more reliable and stable</a:t>
            </a:r>
          </a:p>
          <a:p>
            <a:r>
              <a:rPr lang="en-US" dirty="0" smtClean="0"/>
              <a:t>Max. gain is 40%  - </a:t>
            </a:r>
          </a:p>
          <a:p>
            <a:r>
              <a:rPr lang="en-US" dirty="0"/>
              <a:t> </a:t>
            </a:r>
            <a:r>
              <a:rPr lang="en-US" dirty="0" smtClean="0"/>
              <a:t>            but factors of 2 easily lost else where</a:t>
            </a:r>
          </a:p>
          <a:p>
            <a:r>
              <a:rPr lang="en-US" dirty="0" smtClean="0"/>
              <a:t>Benefit depends on application – emittance not 	unique figure of merit</a:t>
            </a:r>
          </a:p>
          <a:p>
            <a:r>
              <a:rPr lang="en-US" dirty="0" smtClean="0"/>
              <a:t>Blow out regime attractive for </a:t>
            </a:r>
          </a:p>
          <a:p>
            <a:r>
              <a:rPr lang="en-US" dirty="0"/>
              <a:t>	</a:t>
            </a:r>
            <a:r>
              <a:rPr lang="en-US" dirty="0" smtClean="0"/>
              <a:t>halo reduction</a:t>
            </a:r>
          </a:p>
          <a:p>
            <a:r>
              <a:rPr lang="en-US" dirty="0"/>
              <a:t>	</a:t>
            </a:r>
            <a:r>
              <a:rPr lang="en-US" dirty="0" smtClean="0"/>
              <a:t>insensitive towards laser parameters</a:t>
            </a:r>
            <a:endParaRPr lang="en-US" dirty="0"/>
          </a:p>
        </p:txBody>
      </p:sp>
    </p:spTree>
    <p:extLst>
      <p:ext uri="{BB962C8B-B14F-4D97-AF65-F5344CB8AC3E}">
        <p14:creationId xmlns:p14="http://schemas.microsoft.com/office/powerpoint/2010/main" xmlns="" val="264908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5" grpId="0"/>
      <p:bldP spid="17" grpId="0"/>
      <p:bldP spid="20" grpId="0"/>
      <p:bldP spid="21" grpId="0"/>
      <p:bldP spid="23"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p:spPr>
        <p:txBody>
          <a:bodyPr>
            <a:normAutofit fontScale="90000"/>
          </a:bodyPr>
          <a:lstStyle/>
          <a:p>
            <a:r>
              <a:rPr kumimoji="1" lang="de-DE" altLang="ja-JP" sz="4000" dirty="0" smtClean="0">
                <a:ea typeface="ＭＳ Ｐゴシック" pitchFamily="50" charset="-128"/>
                <a:cs typeface="Arial" pitchFamily="34" charset="0"/>
              </a:rPr>
              <a:t>Joint session with Sources III: </a:t>
            </a:r>
            <a:r>
              <a:rPr kumimoji="1" lang="de-DE" altLang="ja-JP" sz="4000" dirty="0" smtClean="0">
                <a:solidFill>
                  <a:srgbClr val="FF0000"/>
                </a:solidFill>
                <a:ea typeface="ＭＳ Ｐゴシック" pitchFamily="50" charset="-128"/>
                <a:cs typeface="Arial" pitchFamily="34" charset="0"/>
              </a:rPr>
              <a:t>Unwanted beam</a:t>
            </a:r>
            <a:endParaRPr lang="en-GB" dirty="0"/>
          </a:p>
        </p:txBody>
      </p:sp>
      <p:sp>
        <p:nvSpPr>
          <p:cNvPr id="3" name="Content Placeholder 2"/>
          <p:cNvSpPr>
            <a:spLocks noGrp="1"/>
          </p:cNvSpPr>
          <p:nvPr>
            <p:ph idx="1"/>
          </p:nvPr>
        </p:nvSpPr>
        <p:spPr>
          <a:xfrm>
            <a:off x="395536" y="1772816"/>
            <a:ext cx="8748464" cy="4824535"/>
          </a:xfrm>
        </p:spPr>
        <p:txBody>
          <a:bodyPr>
            <a:normAutofit/>
          </a:bodyPr>
          <a:lstStyle/>
          <a:p>
            <a:pPr>
              <a:lnSpc>
                <a:spcPct val="150000"/>
              </a:lnSpc>
              <a:buClr>
                <a:srgbClr val="0000FF"/>
              </a:buClr>
              <a:buNone/>
            </a:pPr>
            <a:r>
              <a:rPr lang="en-US" sz="2400" b="1" dirty="0" smtClean="0">
                <a:cs typeface="Arial" charset="0"/>
                <a:sym typeface="Symbol" charset="0"/>
              </a:rPr>
              <a:t>Five sorts of the unwanted beams</a:t>
            </a:r>
          </a:p>
          <a:p>
            <a:pPr>
              <a:lnSpc>
                <a:spcPct val="150000"/>
              </a:lnSpc>
              <a:buClr>
                <a:srgbClr val="FF3300"/>
              </a:buClr>
              <a:buAutoNum type="arabicPeriod"/>
            </a:pPr>
            <a:r>
              <a:rPr lang="en-US" sz="2000" dirty="0" smtClean="0">
                <a:cs typeface="Arial" charset="0"/>
                <a:sym typeface="Symbol" charset="0"/>
              </a:rPr>
              <a:t>Dynamics: Fraction of the phase space distribution that is far away from the core (due to the beam dynamics), </a:t>
            </a:r>
            <a:r>
              <a:rPr lang="en-US" sz="2000" dirty="0" smtClean="0"/>
              <a:t>wake fields, resonant HOM excitation</a:t>
            </a:r>
            <a:endParaRPr lang="en-US" sz="2000" dirty="0" smtClean="0">
              <a:cs typeface="Arial" charset="0"/>
              <a:sym typeface="Symbol" charset="0"/>
            </a:endParaRPr>
          </a:p>
          <a:p>
            <a:pPr>
              <a:lnSpc>
                <a:spcPct val="150000"/>
              </a:lnSpc>
              <a:buClr>
                <a:srgbClr val="0000FF"/>
              </a:buClr>
              <a:buAutoNum type="arabicPeriod"/>
            </a:pPr>
            <a:r>
              <a:rPr lang="en-US" sz="2000" dirty="0" smtClean="0">
                <a:cs typeface="Arial" charset="0"/>
                <a:sym typeface="Symbol" charset="0"/>
              </a:rPr>
              <a:t>Laser 1: Low charge due to not well attenuated Cathode Laser (ERLs) – but real bunches that have proper timing for acceleration, </a:t>
            </a:r>
          </a:p>
          <a:p>
            <a:pPr>
              <a:lnSpc>
                <a:spcPct val="150000"/>
              </a:lnSpc>
              <a:buClr>
                <a:srgbClr val="0000FF"/>
              </a:buClr>
              <a:buAutoNum type="arabicPeriod"/>
            </a:pPr>
            <a:r>
              <a:rPr lang="en-US" sz="2000" dirty="0" smtClean="0">
                <a:cs typeface="Arial" charset="0"/>
                <a:sym typeface="Symbol" charset="0"/>
              </a:rPr>
              <a:t>Laser 2: Cathode Laser  but not properly timed (scattered and reflected light)</a:t>
            </a:r>
          </a:p>
          <a:p>
            <a:pPr>
              <a:lnSpc>
                <a:spcPct val="150000"/>
              </a:lnSpc>
              <a:buClr>
                <a:srgbClr val="0000FF"/>
              </a:buClr>
              <a:buAutoNum type="arabicPeriod"/>
            </a:pPr>
            <a:r>
              <a:rPr lang="en-US" sz="2000" dirty="0" smtClean="0">
                <a:cs typeface="Arial" charset="0"/>
                <a:sym typeface="Symbol" charset="0"/>
              </a:rPr>
              <a:t>Field emission: Dark current or discharges Gun (can be DC or RF), Accelerator itself (can be accelerated in both directions) </a:t>
            </a:r>
          </a:p>
          <a:p>
            <a:pPr>
              <a:lnSpc>
                <a:spcPct val="150000"/>
              </a:lnSpc>
              <a:buClr>
                <a:srgbClr val="0000FF"/>
              </a:buClr>
              <a:buAutoNum type="arabicPeriod"/>
            </a:pPr>
            <a:r>
              <a:rPr lang="en-US" sz="2000" dirty="0" smtClean="0"/>
              <a:t>RF: </a:t>
            </a:r>
            <a:r>
              <a:rPr lang="en-US" sz="2000" dirty="0" err="1" smtClean="0"/>
              <a:t>microphonics</a:t>
            </a:r>
            <a:r>
              <a:rPr lang="en-US" sz="2000" dirty="0" smtClean="0"/>
              <a:t>, phase and amplitude instabilities</a:t>
            </a:r>
            <a:endParaRPr lang="en-US" sz="2000" dirty="0" smtClean="0">
              <a:cs typeface="Arial" charset="0"/>
              <a:sym typeface="Symbol" charset="0"/>
            </a:endParaRPr>
          </a:p>
        </p:txBody>
      </p:sp>
      <p:sp>
        <p:nvSpPr>
          <p:cNvPr id="4" name="タイトル 1"/>
          <p:cNvSpPr txBox="1">
            <a:spLocks/>
          </p:cNvSpPr>
          <p:nvPr/>
        </p:nvSpPr>
        <p:spPr>
          <a:xfrm>
            <a:off x="-324544" y="332656"/>
            <a:ext cx="9468544" cy="21602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kumimoji="1" lang="de-DE" altLang="ja-JP" sz="2000" dirty="0" smtClean="0">
                <a:solidFill>
                  <a:srgbClr val="FF0000"/>
                </a:solidFill>
                <a:latin typeface="+mn-lt"/>
                <a:ea typeface="ＭＳ Ｐゴシック" pitchFamily="50" charset="-128"/>
                <a:cs typeface="Arial" pitchFamily="34" charset="0"/>
              </a:rPr>
              <a:t>	</a:t>
            </a:r>
            <a:r>
              <a:rPr kumimoji="1" lang="de-DE" altLang="ja-JP" sz="2000" dirty="0" smtClean="0">
                <a:latin typeface="+mn-lt"/>
                <a:ea typeface="ＭＳ Ｐゴシック" pitchFamily="50" charset="-128"/>
                <a:cs typeface="Arial" pitchFamily="34" charset="0"/>
              </a:rPr>
              <a:t>ELBE </a:t>
            </a:r>
            <a:r>
              <a:rPr kumimoji="1" lang="de-DE" altLang="ja-JP" sz="2000" dirty="0" smtClean="0">
                <a:solidFill>
                  <a:srgbClr val="FF0000"/>
                </a:solidFill>
                <a:latin typeface="+mn-lt"/>
                <a:ea typeface="ＭＳ Ｐゴシック" pitchFamily="50" charset="-128"/>
                <a:cs typeface="Arial" pitchFamily="34" charset="0"/>
              </a:rPr>
              <a:t>J. Teichert 	</a:t>
            </a:r>
            <a:r>
              <a:rPr kumimoji="1" lang="de-DE" altLang="ja-JP" sz="2000" dirty="0" smtClean="0">
                <a:latin typeface="+mn-lt"/>
                <a:ea typeface="ＭＳ Ｐゴシック" pitchFamily="50" charset="-128"/>
                <a:cs typeface="Arial" pitchFamily="34" charset="0"/>
              </a:rPr>
              <a:t>Unwanted beam observations at ELBE</a:t>
            </a:r>
          </a:p>
          <a:p>
            <a:pPr algn="l"/>
            <a:r>
              <a:rPr kumimoji="1" lang="de-DE" altLang="ja-JP" sz="2000" dirty="0">
                <a:solidFill>
                  <a:srgbClr val="FF0000"/>
                </a:solidFill>
                <a:latin typeface="+mn-lt"/>
                <a:ea typeface="ＭＳ Ｐゴシック" pitchFamily="50" charset="-128"/>
                <a:cs typeface="Arial" pitchFamily="34" charset="0"/>
              </a:rPr>
              <a:t>	</a:t>
            </a:r>
            <a:r>
              <a:rPr kumimoji="1" lang="de-DE" altLang="ja-JP" sz="2000" dirty="0" smtClean="0">
                <a:latin typeface="+mn-lt"/>
                <a:ea typeface="ＭＳ Ｐゴシック" pitchFamily="50" charset="-128"/>
                <a:cs typeface="Arial" pitchFamily="34" charset="0"/>
              </a:rPr>
              <a:t>PITz</a:t>
            </a:r>
            <a:r>
              <a:rPr kumimoji="1" lang="de-DE" altLang="ja-JP" sz="2000" dirty="0" smtClean="0">
                <a:solidFill>
                  <a:srgbClr val="FF0000"/>
                </a:solidFill>
                <a:latin typeface="+mn-lt"/>
                <a:ea typeface="ＭＳ Ｐゴシック" pitchFamily="50" charset="-128"/>
                <a:cs typeface="Arial" pitchFamily="34" charset="0"/>
              </a:rPr>
              <a:t> </a:t>
            </a:r>
            <a:r>
              <a:rPr lang="en-US" sz="2000" dirty="0" smtClean="0">
                <a:solidFill>
                  <a:srgbClr val="FF0000"/>
                </a:solidFill>
              </a:rPr>
              <a:t>M.  </a:t>
            </a:r>
            <a:r>
              <a:rPr lang="en-US" sz="2000" dirty="0" err="1" smtClean="0">
                <a:solidFill>
                  <a:srgbClr val="FF0000"/>
                </a:solidFill>
              </a:rPr>
              <a:t>Krasilnikov</a:t>
            </a:r>
            <a:r>
              <a:rPr lang="en-US" sz="2000" dirty="0" smtClean="0">
                <a:solidFill>
                  <a:srgbClr val="FF0000"/>
                </a:solidFill>
              </a:rPr>
              <a:t> </a:t>
            </a:r>
            <a:r>
              <a:rPr kumimoji="1" lang="en-GB" altLang="ja-JP" sz="2000" dirty="0" smtClean="0">
                <a:ea typeface="ＭＳ Ｐゴシック" pitchFamily="50" charset="-128"/>
                <a:cs typeface="Arial" pitchFamily="34" charset="0"/>
              </a:rPr>
              <a:t>Problems observed at PITZ: measurements vs. simulations</a:t>
            </a:r>
            <a:endParaRPr kumimoji="1" lang="de-DE" altLang="ja-JP" sz="2000" dirty="0" smtClean="0">
              <a:latin typeface="+mn-lt"/>
              <a:ea typeface="ＭＳ Ｐゴシック" pitchFamily="50" charset="-128"/>
              <a:cs typeface="Arial" pitchFamily="34" charset="0"/>
            </a:endParaRPr>
          </a:p>
          <a:p>
            <a:pPr algn="l"/>
            <a:r>
              <a:rPr kumimoji="1" lang="de-DE" altLang="ja-JP" sz="2000" dirty="0">
                <a:solidFill>
                  <a:srgbClr val="FF0000"/>
                </a:solidFill>
                <a:latin typeface="+mn-lt"/>
                <a:ea typeface="ＭＳ Ｐゴシック" pitchFamily="50" charset="-128"/>
                <a:cs typeface="Arial" pitchFamily="34" charset="0"/>
              </a:rPr>
              <a:t>	</a:t>
            </a:r>
            <a:r>
              <a:rPr kumimoji="1" lang="de-DE" altLang="ja-JP" sz="2000" dirty="0" smtClean="0">
                <a:latin typeface="+mn-lt"/>
                <a:ea typeface="ＭＳ Ｐゴシック" pitchFamily="50" charset="-128"/>
                <a:cs typeface="Arial" pitchFamily="34" charset="0"/>
              </a:rPr>
              <a:t>JLAB</a:t>
            </a:r>
            <a:r>
              <a:rPr kumimoji="1" lang="de-DE" altLang="ja-JP" sz="2000" dirty="0" smtClean="0">
                <a:solidFill>
                  <a:srgbClr val="FF0000"/>
                </a:solidFill>
                <a:latin typeface="+mn-lt"/>
                <a:ea typeface="ＭＳ Ｐゴシック" pitchFamily="50" charset="-128"/>
                <a:cs typeface="Arial" pitchFamily="34" charset="0"/>
              </a:rPr>
              <a:t> P. Evtushenko </a:t>
            </a:r>
            <a:r>
              <a:rPr kumimoji="1" lang="en-GB" altLang="ja-JP" sz="2000" dirty="0" smtClean="0">
                <a:latin typeface="+mn-lt"/>
                <a:ea typeface="ＭＳ Ｐゴシック" pitchFamily="50" charset="-128"/>
                <a:cs typeface="Arial" pitchFamily="34" charset="0"/>
              </a:rPr>
              <a:t>Diagnostics Related to the Unwanted Beam</a:t>
            </a:r>
          </a:p>
          <a:p>
            <a:pPr algn="l"/>
            <a:endParaRPr kumimoji="1" lang="de-DE" altLang="ja-JP" sz="2000" dirty="0" smtClean="0">
              <a:latin typeface="+mn-lt"/>
              <a:ea typeface="ＭＳ Ｐゴシック" pitchFamily="50" charset="-128"/>
              <a:cs typeface="Arial" pitchFamily="34" charset="0"/>
            </a:endParaRPr>
          </a:p>
          <a:p>
            <a:pPr algn="l"/>
            <a:r>
              <a:rPr kumimoji="1" lang="de-DE" altLang="ja-JP" sz="2000" dirty="0">
                <a:solidFill>
                  <a:srgbClr val="FF0000"/>
                </a:solidFill>
                <a:latin typeface="+mn-lt"/>
                <a:ea typeface="ＭＳ Ｐゴシック" pitchFamily="50" charset="-128"/>
                <a:cs typeface="Arial" pitchFamily="34" charset="0"/>
              </a:rPr>
              <a:t>	</a:t>
            </a:r>
            <a:endParaRPr kumimoji="1" lang="ja-JP" altLang="en-US" sz="2000" dirty="0">
              <a:latin typeface="Arial" pitchFamily="34" charset="0"/>
              <a:ea typeface="ＭＳ Ｐゴシック" pitchFamily="50" charset="-128"/>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0"/>
            <a:ext cx="77724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000090"/>
                </a:solidFill>
                <a:effectLst/>
                <a:uLnTx/>
                <a:uFillTx/>
                <a:latin typeface="+mj-lt"/>
                <a:ea typeface="+mj-ea"/>
                <a:cs typeface="+mj-cs"/>
              </a:rPr>
              <a:t>“The Grand Scheme”</a:t>
            </a:r>
            <a:endParaRPr kumimoji="0" lang="en-US" sz="4400" b="0" i="0" u="none" strike="noStrike" kern="1200" cap="none" spc="0" normalizeH="0" baseline="0" noProof="0" dirty="0" smtClean="0">
              <a:ln>
                <a:noFill/>
              </a:ln>
              <a:solidFill>
                <a:srgbClr val="000090"/>
              </a:solidFill>
              <a:effectLst/>
              <a:uLnTx/>
              <a:uFillTx/>
              <a:latin typeface="+mj-lt"/>
              <a:ea typeface="+mj-ea"/>
              <a:cs typeface="+mj-cs"/>
            </a:endParaRPr>
          </a:p>
        </p:txBody>
      </p:sp>
      <p:grpSp>
        <p:nvGrpSpPr>
          <p:cNvPr id="3" name="Group 2"/>
          <p:cNvGrpSpPr/>
          <p:nvPr/>
        </p:nvGrpSpPr>
        <p:grpSpPr>
          <a:xfrm>
            <a:off x="76200" y="838200"/>
            <a:ext cx="7088088" cy="1294656"/>
            <a:chOff x="76200" y="838200"/>
            <a:chExt cx="6858000" cy="1219200"/>
          </a:xfrm>
        </p:grpSpPr>
        <p:sp>
          <p:nvSpPr>
            <p:cNvPr id="4" name="Rounded Rectangle 3"/>
            <p:cNvSpPr/>
            <p:nvPr/>
          </p:nvSpPr>
          <p:spPr bwMode="auto">
            <a:xfrm>
              <a:off x="76200" y="838200"/>
              <a:ext cx="6858000" cy="1219200"/>
            </a:xfrm>
            <a:prstGeom prst="roundRect">
              <a:avLst/>
            </a:prstGeom>
            <a:gradFill flip="none" rotWithShape="1">
              <a:gsLst>
                <a:gs pos="0">
                  <a:schemeClr val="accent3">
                    <a:lumMod val="65000"/>
                  </a:schemeClr>
                </a:gs>
                <a:gs pos="100000">
                  <a:srgbClr val="FFFFFF"/>
                </a:gs>
              </a:gsLst>
              <a:lin ang="5400000" scaled="0"/>
              <a:tileRect/>
            </a:gradFill>
            <a:ln w="9525" cap="flat" cmpd="sng" algn="ctr">
              <a:solidFill>
                <a:schemeClr val="bg2">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cs typeface="Arial"/>
                </a:rPr>
                <a:t>I. Transverse beam </a:t>
              </a:r>
              <a:r>
                <a:rPr lang="en-US" sz="1600" b="1" dirty="0" smtClean="0">
                  <a:latin typeface="Arial"/>
                  <a:cs typeface="Arial"/>
                </a:rPr>
                <a:t>p</a:t>
              </a:r>
              <a:r>
                <a:rPr kumimoji="0" lang="en-US" sz="1600" b="1" i="0" u="none" strike="noStrike" cap="none" normalizeH="0" baseline="0" dirty="0" smtClean="0">
                  <a:ln>
                    <a:noFill/>
                  </a:ln>
                  <a:solidFill>
                    <a:schemeClr val="tx1"/>
                  </a:solidFill>
                  <a:effectLst/>
                  <a:latin typeface="Arial"/>
                  <a:cs typeface="Arial"/>
                </a:rPr>
                <a:t>rofile measurements with Large</a:t>
              </a:r>
              <a:r>
                <a:rPr kumimoji="0" lang="en-US" sz="1600" b="1" i="0" u="none" strike="noStrike" cap="none" normalizeH="0" dirty="0" smtClean="0">
                  <a:ln>
                    <a:noFill/>
                  </a:ln>
                  <a:solidFill>
                    <a:schemeClr val="tx1"/>
                  </a:solidFill>
                  <a:effectLst/>
                  <a:latin typeface="Arial"/>
                  <a:cs typeface="Arial"/>
                </a:rPr>
                <a:t> </a:t>
              </a:r>
              <a:r>
                <a:rPr kumimoji="0" lang="en-US" sz="1600" b="1" i="0" u="none" strike="noStrike" cap="none" normalizeH="0" baseline="0" dirty="0" smtClean="0">
                  <a:ln>
                    <a:noFill/>
                  </a:ln>
                  <a:solidFill>
                    <a:schemeClr val="tx1"/>
                  </a:solidFill>
                  <a:effectLst/>
                  <a:latin typeface="Arial"/>
                  <a:cs typeface="Arial"/>
                </a:rPr>
                <a:t>Dynamic Range </a:t>
              </a:r>
              <a:r>
                <a:rPr kumimoji="0" lang="en-US" sz="1600" b="1" i="0" u="none" strike="noStrike" cap="none" normalizeH="0" dirty="0" smtClean="0">
                  <a:ln>
                    <a:noFill/>
                  </a:ln>
                  <a:solidFill>
                    <a:schemeClr val="tx1"/>
                  </a:solidFill>
                  <a:effectLst/>
                  <a:latin typeface="Arial"/>
                  <a:cs typeface="Arial"/>
                </a:rPr>
                <a:t> </a:t>
              </a:r>
              <a:endParaRPr kumimoji="0" lang="en-US" sz="1600" b="1" i="0" u="none" strike="noStrike" cap="none" normalizeH="0" baseline="0" dirty="0" smtClean="0">
                <a:ln>
                  <a:noFill/>
                </a:ln>
                <a:solidFill>
                  <a:schemeClr val="tx1"/>
                </a:solidFill>
                <a:effectLst/>
                <a:latin typeface="Arial"/>
                <a:cs typeface="Arial"/>
              </a:endParaRPr>
            </a:p>
          </p:txBody>
        </p:sp>
        <p:sp>
          <p:nvSpPr>
            <p:cNvPr id="5" name="Rounded Rectangle 4"/>
            <p:cNvSpPr/>
            <p:nvPr/>
          </p:nvSpPr>
          <p:spPr bwMode="auto">
            <a:xfrm>
              <a:off x="228600" y="1371600"/>
              <a:ext cx="1524000" cy="457200"/>
            </a:xfrm>
            <a:prstGeom prst="roundRect">
              <a:avLst/>
            </a:prstGeom>
            <a:solidFill>
              <a:srgbClr val="5D8FFF"/>
            </a:solidFill>
            <a:ln w="9525" cap="flat" cmpd="sng" algn="ctr">
              <a:solidFill>
                <a:srgbClr val="5D8FFF"/>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Wire scanner</a:t>
              </a:r>
            </a:p>
          </p:txBody>
        </p:sp>
        <p:sp>
          <p:nvSpPr>
            <p:cNvPr id="6" name="Rounded Rectangle 5"/>
            <p:cNvSpPr/>
            <p:nvPr/>
          </p:nvSpPr>
          <p:spPr bwMode="auto">
            <a:xfrm>
              <a:off x="1905000" y="1371600"/>
              <a:ext cx="1524000" cy="457200"/>
            </a:xfrm>
            <a:prstGeom prst="roundRect">
              <a:avLst/>
            </a:prstGeom>
            <a:solidFill>
              <a:srgbClr val="5D8FFF"/>
            </a:solidFill>
            <a:ln w="9525" cap="flat" cmpd="sng" algn="ctr">
              <a:solidFill>
                <a:srgbClr val="5D8FFF"/>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LDR imaging</a:t>
              </a:r>
            </a:p>
          </p:txBody>
        </p:sp>
        <p:sp>
          <p:nvSpPr>
            <p:cNvPr id="7" name="Rounded Rectangle 6"/>
            <p:cNvSpPr/>
            <p:nvPr/>
          </p:nvSpPr>
          <p:spPr bwMode="auto">
            <a:xfrm>
              <a:off x="3581400" y="1371600"/>
              <a:ext cx="1524000" cy="457200"/>
            </a:xfrm>
            <a:prstGeom prst="roundRect">
              <a:avLst/>
            </a:prstGeom>
            <a:solidFill>
              <a:srgbClr val="5D8FFF"/>
            </a:solidFill>
            <a:ln w="9525" cap="flat" cmpd="sng" algn="ctr">
              <a:solidFill>
                <a:srgbClr val="5D8FFF"/>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CW laser</a:t>
              </a:r>
              <a:r>
                <a:rPr kumimoji="0" lang="en-US" sz="1600" b="0" i="0" u="none" strike="noStrike" cap="none" normalizeH="0" dirty="0" smtClean="0">
                  <a:ln>
                    <a:noFill/>
                  </a:ln>
                  <a:solidFill>
                    <a:schemeClr val="tx1"/>
                  </a:solidFill>
                  <a:effectLst/>
                  <a:latin typeface="Arial"/>
                  <a:cs typeface="Arial"/>
                </a:rPr>
                <a:t> wire</a:t>
              </a:r>
              <a:endParaRPr kumimoji="0" lang="en-US" sz="1600" b="0" i="0" u="none" strike="noStrike" cap="none" normalizeH="0" baseline="0" dirty="0" smtClean="0">
                <a:ln>
                  <a:noFill/>
                </a:ln>
                <a:solidFill>
                  <a:schemeClr val="tx1"/>
                </a:solidFill>
                <a:effectLst/>
                <a:latin typeface="Arial"/>
                <a:cs typeface="Arial"/>
              </a:endParaRPr>
            </a:p>
          </p:txBody>
        </p:sp>
        <p:sp>
          <p:nvSpPr>
            <p:cNvPr id="8" name="Rounded Rectangle 7"/>
            <p:cNvSpPr/>
            <p:nvPr/>
          </p:nvSpPr>
          <p:spPr bwMode="auto">
            <a:xfrm>
              <a:off x="5257800" y="1371600"/>
              <a:ext cx="1524000" cy="457200"/>
            </a:xfrm>
            <a:prstGeom prst="roundRect">
              <a:avLst/>
            </a:prstGeom>
            <a:solidFill>
              <a:srgbClr val="5D8FFF"/>
            </a:solidFill>
            <a:ln w="9525" cap="flat" cmpd="sng" algn="ctr">
              <a:solidFill>
                <a:srgbClr val="5D8FFF"/>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Arial"/>
                  <a:cs typeface="Arial"/>
                </a:rPr>
                <a:t>Coronagraph</a:t>
              </a:r>
              <a:endParaRPr kumimoji="0" lang="en-US" sz="1600" b="0" i="0" u="none" strike="noStrike" cap="none" normalizeH="0" baseline="0" dirty="0" smtClean="0">
                <a:ln>
                  <a:noFill/>
                </a:ln>
                <a:solidFill>
                  <a:schemeClr val="tx1"/>
                </a:solidFill>
                <a:effectLst/>
                <a:latin typeface="Arial"/>
                <a:cs typeface="Arial"/>
              </a:endParaRPr>
            </a:p>
          </p:txBody>
        </p:sp>
      </p:grpSp>
      <p:grpSp>
        <p:nvGrpSpPr>
          <p:cNvPr id="9" name="Group 8"/>
          <p:cNvGrpSpPr/>
          <p:nvPr/>
        </p:nvGrpSpPr>
        <p:grpSpPr>
          <a:xfrm>
            <a:off x="76200" y="2057400"/>
            <a:ext cx="3352800" cy="3048000"/>
            <a:chOff x="76200" y="2057400"/>
            <a:chExt cx="3352800" cy="3048000"/>
          </a:xfrm>
        </p:grpSpPr>
        <p:grpSp>
          <p:nvGrpSpPr>
            <p:cNvPr id="10" name="Group 31"/>
            <p:cNvGrpSpPr/>
            <p:nvPr/>
          </p:nvGrpSpPr>
          <p:grpSpPr>
            <a:xfrm>
              <a:off x="76200" y="2438400"/>
              <a:ext cx="3352800" cy="2667000"/>
              <a:chOff x="76200" y="2438400"/>
              <a:chExt cx="3352800" cy="2667000"/>
            </a:xfrm>
          </p:grpSpPr>
          <p:sp>
            <p:nvSpPr>
              <p:cNvPr id="12" name="Rounded Rectangle 11"/>
              <p:cNvSpPr/>
              <p:nvPr/>
            </p:nvSpPr>
            <p:spPr bwMode="auto">
              <a:xfrm>
                <a:off x="76200" y="2438400"/>
                <a:ext cx="3352800" cy="2667000"/>
              </a:xfrm>
              <a:prstGeom prst="roundRect">
                <a:avLst>
                  <a:gd name="adj" fmla="val 7658"/>
                </a:avLst>
              </a:prstGeom>
              <a:gradFill flip="none" rotWithShape="1">
                <a:gsLst>
                  <a:gs pos="0">
                    <a:schemeClr val="accent3">
                      <a:lumMod val="65000"/>
                    </a:schemeClr>
                  </a:gs>
                  <a:gs pos="100000">
                    <a:srgbClr val="FFFFFF"/>
                  </a:gs>
                </a:gsLst>
                <a:lin ang="5400000" scaled="0"/>
                <a:tileRect/>
              </a:gradFill>
              <a:ln w="9525" cap="flat" cmpd="sng" algn="ctr">
                <a:solidFill>
                  <a:schemeClr val="bg2">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cs typeface="Arial"/>
                  </a:rPr>
                  <a:t>II. Transverse phase space measurements</a:t>
                </a:r>
                <a:r>
                  <a:rPr kumimoji="0" lang="en-US" sz="1600" b="1" i="0" u="none" strike="noStrike" cap="none" normalizeH="0" dirty="0" smtClean="0">
                    <a:ln>
                      <a:noFill/>
                    </a:ln>
                    <a:solidFill>
                      <a:schemeClr val="tx1"/>
                    </a:solidFill>
                    <a:effectLst/>
                    <a:latin typeface="Arial"/>
                    <a:cs typeface="Arial"/>
                  </a:rPr>
                  <a:t> </a:t>
                </a:r>
                <a:r>
                  <a:rPr kumimoji="0" lang="en-US" sz="1600" b="1" i="0" u="sng" strike="noStrike" cap="none" normalizeH="0" baseline="0" dirty="0" smtClean="0">
                    <a:ln>
                      <a:noFill/>
                    </a:ln>
                    <a:solidFill>
                      <a:schemeClr val="tx1"/>
                    </a:solidFill>
                    <a:effectLst/>
                    <a:latin typeface="Arial"/>
                    <a:cs typeface="Arial"/>
                  </a:rPr>
                  <a:t>with LDR</a:t>
                </a:r>
              </a:p>
            </p:txBody>
          </p:sp>
          <p:sp>
            <p:nvSpPr>
              <p:cNvPr id="13" name="Rounded Rectangle 12"/>
              <p:cNvSpPr/>
              <p:nvPr/>
            </p:nvSpPr>
            <p:spPr bwMode="auto">
              <a:xfrm>
                <a:off x="228600" y="3200400"/>
                <a:ext cx="3048000" cy="762000"/>
              </a:xfrm>
              <a:prstGeom prst="roundRect">
                <a:avLst/>
              </a:prstGeom>
              <a:solidFill>
                <a:srgbClr val="88F662"/>
              </a:solidFill>
              <a:ln w="9525" cap="flat" cmpd="sng" algn="ctr">
                <a:solidFill>
                  <a:srgbClr val="88F662"/>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Tomography – </a:t>
                </a:r>
                <a:r>
                  <a:rPr lang="en-US" sz="1600" dirty="0" smtClean="0">
                    <a:latin typeface="Arial"/>
                    <a:cs typeface="Arial"/>
                  </a:rPr>
                  <a:t>where </a:t>
                </a:r>
                <a:r>
                  <a:rPr kumimoji="0" lang="en-US" sz="1600" b="0" i="0" u="none" strike="noStrike" cap="none" normalizeH="0" dirty="0" smtClean="0">
                    <a:ln>
                      <a:noFill/>
                    </a:ln>
                    <a:solidFill>
                      <a:schemeClr val="tx1"/>
                    </a:solidFill>
                    <a:effectLst/>
                    <a:latin typeface="Arial"/>
                    <a:cs typeface="Arial"/>
                  </a:rPr>
                  <a:t>linear optics work (135 </a:t>
                </a:r>
                <a:r>
                  <a:rPr kumimoji="0" lang="en-US" sz="1600" b="0" i="0" u="none" strike="noStrike" cap="none" normalizeH="0" dirty="0" err="1" smtClean="0">
                    <a:ln>
                      <a:noFill/>
                    </a:ln>
                    <a:solidFill>
                      <a:schemeClr val="tx1"/>
                    </a:solidFill>
                    <a:effectLst/>
                    <a:latin typeface="Arial"/>
                    <a:cs typeface="Arial"/>
                  </a:rPr>
                  <a:t>MeV</a:t>
                </a:r>
                <a:r>
                  <a:rPr kumimoji="0" lang="en-US" sz="1600" b="0" i="0" u="none" strike="noStrike" cap="none" normalizeH="0" dirty="0" smtClean="0">
                    <a:ln>
                      <a:noFill/>
                    </a:ln>
                    <a:solidFill>
                      <a:schemeClr val="tx1"/>
                    </a:solidFill>
                    <a:effectLst/>
                    <a:latin typeface="Arial"/>
                    <a:cs typeface="Arial"/>
                  </a:rPr>
                  <a:t>)</a:t>
                </a:r>
                <a:endParaRPr kumimoji="0" lang="en-US" sz="1600" b="0" i="0" u="none" strike="noStrike" cap="none" normalizeH="0" baseline="0" dirty="0" smtClean="0">
                  <a:ln>
                    <a:noFill/>
                  </a:ln>
                  <a:solidFill>
                    <a:schemeClr val="tx1"/>
                  </a:solidFill>
                  <a:effectLst/>
                  <a:latin typeface="Arial"/>
                  <a:cs typeface="Arial"/>
                </a:endParaRPr>
              </a:p>
            </p:txBody>
          </p:sp>
          <p:sp>
            <p:nvSpPr>
              <p:cNvPr id="14" name="Rounded Rectangle 9"/>
              <p:cNvSpPr/>
              <p:nvPr/>
            </p:nvSpPr>
            <p:spPr bwMode="auto">
              <a:xfrm>
                <a:off x="228600" y="4114800"/>
                <a:ext cx="3048000" cy="762000"/>
              </a:xfrm>
              <a:prstGeom prst="roundRect">
                <a:avLst/>
              </a:prstGeom>
              <a:solidFill>
                <a:srgbClr val="88F662"/>
              </a:solidFill>
              <a:ln w="9525" cap="flat" cmpd="sng" algn="ctr">
                <a:solidFill>
                  <a:srgbClr val="88F662"/>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Arial"/>
                    <a:cs typeface="Arial"/>
                  </a:rPr>
                  <a:t>Scanning slit - space charge dominated beam (9 </a:t>
                </a:r>
                <a:r>
                  <a:rPr lang="en-US" sz="1600" dirty="0" err="1" smtClean="0">
                    <a:latin typeface="Arial"/>
                    <a:cs typeface="Arial"/>
                  </a:rPr>
                  <a:t>MeV</a:t>
                </a:r>
                <a:r>
                  <a:rPr lang="en-US" sz="1600" dirty="0" smtClean="0">
                    <a:latin typeface="Arial"/>
                    <a:cs typeface="Arial"/>
                  </a:rPr>
                  <a:t>)</a:t>
                </a:r>
                <a:endParaRPr kumimoji="0" lang="en-US" sz="1600" b="0" i="0" u="none" strike="noStrike" cap="none" normalizeH="0" baseline="0" dirty="0" smtClean="0">
                  <a:ln>
                    <a:noFill/>
                  </a:ln>
                  <a:solidFill>
                    <a:schemeClr val="tx1"/>
                  </a:solidFill>
                  <a:effectLst/>
                  <a:latin typeface="Arial"/>
                  <a:cs typeface="Arial"/>
                </a:endParaRPr>
              </a:p>
            </p:txBody>
          </p:sp>
        </p:grpSp>
        <p:sp>
          <p:nvSpPr>
            <p:cNvPr id="11" name="Down Arrow 10"/>
            <p:cNvSpPr/>
            <p:nvPr/>
          </p:nvSpPr>
          <p:spPr bwMode="auto">
            <a:xfrm>
              <a:off x="1600200" y="2057400"/>
              <a:ext cx="304800" cy="381000"/>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15" name="Group 14"/>
          <p:cNvGrpSpPr/>
          <p:nvPr/>
        </p:nvGrpSpPr>
        <p:grpSpPr>
          <a:xfrm>
            <a:off x="3581400" y="2057400"/>
            <a:ext cx="3352800" cy="3048000"/>
            <a:chOff x="3581400" y="2057400"/>
            <a:chExt cx="3352800" cy="3048000"/>
          </a:xfrm>
        </p:grpSpPr>
        <p:grpSp>
          <p:nvGrpSpPr>
            <p:cNvPr id="16" name="Group 32"/>
            <p:cNvGrpSpPr/>
            <p:nvPr/>
          </p:nvGrpSpPr>
          <p:grpSpPr>
            <a:xfrm>
              <a:off x="3581400" y="2438400"/>
              <a:ext cx="3352800" cy="2667000"/>
              <a:chOff x="3581400" y="2438400"/>
              <a:chExt cx="3352800" cy="2667000"/>
            </a:xfrm>
          </p:grpSpPr>
          <p:sp>
            <p:nvSpPr>
              <p:cNvPr id="18" name="Rounded Rectangle 15"/>
              <p:cNvSpPr/>
              <p:nvPr/>
            </p:nvSpPr>
            <p:spPr bwMode="auto">
              <a:xfrm>
                <a:off x="3581400" y="2438400"/>
                <a:ext cx="3352800" cy="2667000"/>
              </a:xfrm>
              <a:prstGeom prst="roundRect">
                <a:avLst>
                  <a:gd name="adj" fmla="val 7658"/>
                </a:avLst>
              </a:prstGeom>
              <a:gradFill flip="none" rotWithShape="1">
                <a:gsLst>
                  <a:gs pos="0">
                    <a:schemeClr val="accent3">
                      <a:lumMod val="65000"/>
                    </a:schemeClr>
                  </a:gs>
                  <a:gs pos="100000">
                    <a:srgbClr val="FFFFFF"/>
                  </a:gs>
                </a:gsLst>
                <a:lin ang="5400000" scaled="0"/>
                <a:tileRect/>
              </a:gradFill>
              <a:ln w="9525" cap="flat" cmpd="sng" algn="ctr">
                <a:solidFill>
                  <a:schemeClr val="bg2">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cs typeface="Arial"/>
                  </a:rPr>
                  <a:t>III. Longitudinal phase space </a:t>
                </a:r>
                <a:r>
                  <a:rPr kumimoji="0" lang="en-US" sz="1600" b="1" i="0" u="sng" strike="noStrike" cap="none" normalizeH="0" baseline="0" dirty="0" smtClean="0">
                    <a:ln>
                      <a:noFill/>
                    </a:ln>
                    <a:solidFill>
                      <a:schemeClr val="tx1"/>
                    </a:solidFill>
                    <a:effectLst/>
                    <a:latin typeface="Arial"/>
                    <a:cs typeface="Arial"/>
                  </a:rPr>
                  <a:t>with LDR</a:t>
                </a:r>
                <a:r>
                  <a:rPr lang="en-US" sz="1600" b="1" dirty="0" smtClean="0">
                    <a:latin typeface="Arial"/>
                    <a:cs typeface="Arial"/>
                  </a:rPr>
                  <a:t>  </a:t>
                </a:r>
                <a:r>
                  <a:rPr lang="en-US" sz="1600" dirty="0" smtClean="0">
                    <a:latin typeface="Arial"/>
                    <a:cs typeface="Arial"/>
                  </a:rPr>
                  <a:t>(in injector at 9 </a:t>
                </a:r>
                <a:r>
                  <a:rPr lang="en-US" sz="1600" dirty="0" err="1" smtClean="0">
                    <a:latin typeface="Arial"/>
                    <a:cs typeface="Arial"/>
                  </a:rPr>
                  <a:t>MeV</a:t>
                </a:r>
                <a:r>
                  <a:rPr lang="en-US" sz="1600" dirty="0" smtClean="0">
                    <a:latin typeface="Arial"/>
                    <a:cs typeface="Arial"/>
                  </a:rPr>
                  <a:t>)</a:t>
                </a:r>
                <a:endParaRPr kumimoji="0" lang="en-US" sz="1600" i="0" strike="noStrike" cap="none" normalizeH="0" baseline="0" dirty="0" smtClean="0">
                  <a:ln>
                    <a:noFill/>
                  </a:ln>
                  <a:solidFill>
                    <a:schemeClr val="tx1"/>
                  </a:solidFill>
                  <a:effectLst/>
                  <a:latin typeface="Arial"/>
                  <a:cs typeface="Arial"/>
                </a:endParaRPr>
              </a:p>
            </p:txBody>
          </p:sp>
          <p:sp>
            <p:nvSpPr>
              <p:cNvPr id="19" name="Rounded Rectangle 18"/>
              <p:cNvSpPr/>
              <p:nvPr/>
            </p:nvSpPr>
            <p:spPr bwMode="auto">
              <a:xfrm>
                <a:off x="3733800" y="3200400"/>
                <a:ext cx="3048000" cy="762000"/>
              </a:xfrm>
              <a:prstGeom prst="roundRect">
                <a:avLst/>
              </a:prstGeom>
              <a:solidFill>
                <a:srgbClr val="88F662"/>
              </a:solidFill>
              <a:ln w="9525" cap="flat" cmpd="sng" algn="ctr">
                <a:solidFill>
                  <a:srgbClr val="88F662"/>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Arial"/>
                    <a:cs typeface="Arial"/>
                  </a:rPr>
                  <a:t>Time resolving laser wire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a:cs typeface="Arial"/>
                  </a:rPr>
                  <a:t>(Thomson scattering, CW)</a:t>
                </a:r>
              </a:p>
            </p:txBody>
          </p:sp>
          <p:sp>
            <p:nvSpPr>
              <p:cNvPr id="20" name="Rounded Rectangle 19"/>
              <p:cNvSpPr/>
              <p:nvPr/>
            </p:nvSpPr>
            <p:spPr bwMode="auto">
              <a:xfrm>
                <a:off x="3733800" y="4114800"/>
                <a:ext cx="3048000" cy="762000"/>
              </a:xfrm>
              <a:prstGeom prst="roundRect">
                <a:avLst/>
              </a:prstGeom>
              <a:solidFill>
                <a:srgbClr val="88F662"/>
              </a:solidFill>
              <a:ln w="9525" cap="flat" cmpd="sng" algn="ctr">
                <a:solidFill>
                  <a:srgbClr val="88F662"/>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latin typeface="Arial"/>
                    <a:cs typeface="Arial"/>
                  </a:rPr>
                  <a:t>Transverse kicker cavity + spectrometer </a:t>
                </a:r>
                <a:r>
                  <a:rPr kumimoji="0" lang="en-US" sz="1600" b="0" i="0" u="none" strike="noStrike" cap="none" normalizeH="0" baseline="0" dirty="0" smtClean="0">
                    <a:ln>
                      <a:noFill/>
                    </a:ln>
                    <a:solidFill>
                      <a:schemeClr val="tx1"/>
                    </a:solidFill>
                    <a:effectLst/>
                    <a:latin typeface="Arial"/>
                    <a:cs typeface="Arial"/>
                  </a:rPr>
                  <a:t>+ LDR imaging</a:t>
                </a:r>
              </a:p>
            </p:txBody>
          </p:sp>
        </p:grpSp>
        <p:sp>
          <p:nvSpPr>
            <p:cNvPr id="17" name="Down Arrow 16"/>
            <p:cNvSpPr/>
            <p:nvPr/>
          </p:nvSpPr>
          <p:spPr bwMode="auto">
            <a:xfrm>
              <a:off x="5105400" y="2057400"/>
              <a:ext cx="304800" cy="381000"/>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21" name="Group 20"/>
          <p:cNvGrpSpPr/>
          <p:nvPr/>
        </p:nvGrpSpPr>
        <p:grpSpPr>
          <a:xfrm>
            <a:off x="76200" y="5105400"/>
            <a:ext cx="3352800" cy="1219200"/>
            <a:chOff x="76200" y="5105400"/>
            <a:chExt cx="3352800" cy="1219200"/>
          </a:xfrm>
        </p:grpSpPr>
        <p:sp>
          <p:nvSpPr>
            <p:cNvPr id="22" name="Rounded Rectangle 21"/>
            <p:cNvSpPr/>
            <p:nvPr/>
          </p:nvSpPr>
          <p:spPr bwMode="auto">
            <a:xfrm>
              <a:off x="76200" y="5486400"/>
              <a:ext cx="3352800" cy="838200"/>
            </a:xfrm>
            <a:prstGeom prst="roundRect">
              <a:avLst>
                <a:gd name="adj" fmla="val 22809"/>
              </a:avLst>
            </a:prstGeom>
            <a:gradFill flip="none" rotWithShape="1">
              <a:gsLst>
                <a:gs pos="0">
                  <a:schemeClr val="accent3">
                    <a:lumMod val="65000"/>
                  </a:schemeClr>
                </a:gs>
                <a:gs pos="100000">
                  <a:srgbClr val="FFFFFF"/>
                </a:gs>
              </a:gsLst>
              <a:lin ang="5400000" scaled="0"/>
              <a:tileRect/>
            </a:gradFill>
            <a:ln w="9525" cap="flat" cmpd="sng" algn="ctr">
              <a:solidFill>
                <a:schemeClr val="bg2">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cs typeface="Arial"/>
                </a:rPr>
                <a:t>IV. High order optics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a:cs typeface="Arial"/>
                </a:rPr>
                <a:t>to manipulate</a:t>
              </a:r>
              <a:r>
                <a:rPr kumimoji="0" lang="en-US" sz="1600" b="1" i="0" u="none" strike="noStrike" cap="none" normalizeH="0" dirty="0" smtClean="0">
                  <a:ln>
                    <a:noFill/>
                  </a:ln>
                  <a:solidFill>
                    <a:schemeClr val="tx1"/>
                  </a:solidFill>
                  <a:effectLst/>
                  <a:latin typeface="Arial"/>
                  <a:cs typeface="Arial"/>
                </a:rPr>
                <a:t> </a:t>
              </a:r>
              <a:r>
                <a:rPr kumimoji="0" lang="en-US" sz="1600" b="1" i="0" u="none" strike="noStrike" cap="none" normalizeH="0" baseline="0" dirty="0" smtClean="0">
                  <a:ln>
                    <a:noFill/>
                  </a:ln>
                  <a:solidFill>
                    <a:schemeClr val="tx1"/>
                  </a:solidFill>
                  <a:effectLst/>
                  <a:latin typeface="Arial"/>
                  <a:cs typeface="Arial"/>
                </a:rPr>
                <a:t>halo</a:t>
              </a:r>
              <a:endParaRPr kumimoji="0" lang="en-US" sz="1600" b="1" i="0" u="sng" strike="noStrike" cap="none" normalizeH="0" baseline="0" dirty="0" smtClean="0">
                <a:ln>
                  <a:noFill/>
                </a:ln>
                <a:solidFill>
                  <a:schemeClr val="tx1"/>
                </a:solidFill>
                <a:effectLst/>
                <a:latin typeface="Arial"/>
                <a:cs typeface="Arial"/>
              </a:endParaRPr>
            </a:p>
          </p:txBody>
        </p:sp>
        <p:sp>
          <p:nvSpPr>
            <p:cNvPr id="23" name="Down Arrow 22"/>
            <p:cNvSpPr/>
            <p:nvPr/>
          </p:nvSpPr>
          <p:spPr bwMode="auto">
            <a:xfrm>
              <a:off x="1600200" y="5105400"/>
              <a:ext cx="304800" cy="381000"/>
            </a:xfrm>
            <a:prstGeom prst="downArrow">
              <a:avLst/>
            </a:prstGeom>
            <a:solidFill>
              <a:srgbClr val="FF6600"/>
            </a:solidFill>
            <a:ln w="9525"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24" name="Bent Arrow 23"/>
          <p:cNvSpPr/>
          <p:nvPr/>
        </p:nvSpPr>
        <p:spPr bwMode="auto">
          <a:xfrm rot="5400000">
            <a:off x="7200900" y="1409700"/>
            <a:ext cx="990600" cy="1066800"/>
          </a:xfrm>
          <a:prstGeom prst="bentArrow">
            <a:avLst>
              <a:gd name="adj1" fmla="val 15385"/>
              <a:gd name="adj2" fmla="val 15919"/>
              <a:gd name="adj3" fmla="val 18590"/>
              <a:gd name="adj4" fmla="val 21181"/>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25" name="Group 24"/>
          <p:cNvGrpSpPr/>
          <p:nvPr/>
        </p:nvGrpSpPr>
        <p:grpSpPr>
          <a:xfrm>
            <a:off x="7086600" y="2438400"/>
            <a:ext cx="1905000" cy="3048000"/>
            <a:chOff x="7086600" y="2438400"/>
            <a:chExt cx="1905000" cy="3048000"/>
          </a:xfrm>
        </p:grpSpPr>
        <p:sp>
          <p:nvSpPr>
            <p:cNvPr id="26" name="Rounded Rectangle 25"/>
            <p:cNvSpPr/>
            <p:nvPr/>
          </p:nvSpPr>
          <p:spPr bwMode="auto">
            <a:xfrm>
              <a:off x="7086600" y="2438400"/>
              <a:ext cx="1905000" cy="2667000"/>
            </a:xfrm>
            <a:prstGeom prst="roundRect">
              <a:avLst>
                <a:gd name="adj" fmla="val 10991"/>
              </a:avLst>
            </a:prstGeom>
            <a:gradFill flip="none" rotWithShape="1">
              <a:gsLst>
                <a:gs pos="0">
                  <a:schemeClr val="bg2">
                    <a:lumMod val="20000"/>
                    <a:lumOff val="80000"/>
                  </a:schemeClr>
                </a:gs>
                <a:gs pos="100000">
                  <a:schemeClr val="bg1"/>
                </a:gs>
              </a:gsLst>
              <a:lin ang="5400000" scaled="0"/>
              <a:tileRect/>
            </a:gradFill>
            <a:ln w="3175" cap="flat" cmpd="sng" algn="ctr">
              <a:solidFill>
                <a:schemeClr val="bg2">
                  <a:lumMod val="20000"/>
                  <a:lumOff val="8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500" b="1" i="0" strike="noStrike" cap="none" normalizeH="0" baseline="0" dirty="0" smtClean="0">
                  <a:ln>
                    <a:noFill/>
                  </a:ln>
                  <a:solidFill>
                    <a:schemeClr val="tx1"/>
                  </a:solidFill>
                  <a:effectLst/>
                  <a:latin typeface="Arial"/>
                  <a:cs typeface="Arial"/>
                </a:rPr>
                <a:t>Drive</a:t>
              </a:r>
              <a:r>
                <a:rPr kumimoji="0" lang="en-US" sz="1500" b="1" i="0" strike="noStrike" cap="none" normalizeH="0" dirty="0" smtClean="0">
                  <a:ln>
                    <a:noFill/>
                  </a:ln>
                  <a:solidFill>
                    <a:schemeClr val="tx1"/>
                  </a:solidFill>
                  <a:effectLst/>
                  <a:latin typeface="Arial"/>
                  <a:cs typeface="Arial"/>
                </a:rPr>
                <a:t> Laser LDR</a:t>
              </a:r>
            </a:p>
            <a:p>
              <a:pPr marL="0" marR="0" indent="0" algn="ctr" defTabSz="914400" rtl="0" eaLnBrk="0" fontAlgn="base" latinLnBrk="0" hangingPunct="0">
                <a:lnSpc>
                  <a:spcPct val="100000"/>
                </a:lnSpc>
                <a:spcBef>
                  <a:spcPct val="0"/>
                </a:spcBef>
                <a:spcAft>
                  <a:spcPct val="0"/>
                </a:spcAft>
                <a:buClrTx/>
                <a:buSzTx/>
                <a:buFontTx/>
                <a:buNone/>
                <a:tabLst/>
              </a:pPr>
              <a:r>
                <a:rPr lang="en-US" sz="1500" b="1" dirty="0" smtClean="0">
                  <a:latin typeface="Arial"/>
                  <a:cs typeface="Arial"/>
                </a:rPr>
                <a:t>m</a:t>
              </a:r>
              <a:r>
                <a:rPr lang="en-US" sz="1500" b="1" baseline="0" dirty="0" smtClean="0">
                  <a:latin typeface="Arial"/>
                  <a:cs typeface="Arial"/>
                </a:rPr>
                <a:t>easurements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i="0" strike="noStrike" cap="none" normalizeH="0" dirty="0" smtClean="0">
                <a:ln>
                  <a:noFill/>
                </a:ln>
                <a:solidFill>
                  <a:schemeClr val="tx1"/>
                </a:solidFill>
                <a:effectLst/>
                <a:latin typeface="Arial"/>
                <a:cs typeface="Arial"/>
              </a:endParaRPr>
            </a:p>
            <a:p>
              <a:pPr marL="0" marR="0" indent="0" algn="ctr" defTabSz="914400" rtl="0" eaLnBrk="0" fontAlgn="base" latinLnBrk="0" hangingPunct="0">
                <a:lnSpc>
                  <a:spcPct val="100000"/>
                </a:lnSpc>
                <a:spcBef>
                  <a:spcPct val="0"/>
                </a:spcBef>
                <a:spcAft>
                  <a:spcPct val="0"/>
                </a:spcAft>
                <a:buClrTx/>
                <a:buSzTx/>
                <a:buFontTx/>
                <a:buNone/>
                <a:tabLst/>
              </a:pPr>
              <a:r>
                <a:rPr lang="en-US" sz="1500" i="1" dirty="0" smtClean="0">
                  <a:latin typeface="Arial"/>
                  <a:cs typeface="Arial"/>
                </a:rPr>
                <a:t>to start modeling with LDR and real</a:t>
              </a:r>
            </a:p>
            <a:p>
              <a:pPr marL="0" marR="0" indent="0" algn="ctr" defTabSz="914400" rtl="0" eaLnBrk="0" fontAlgn="base" latinLnBrk="0" hangingPunct="0">
                <a:lnSpc>
                  <a:spcPct val="100000"/>
                </a:lnSpc>
                <a:spcBef>
                  <a:spcPct val="0"/>
                </a:spcBef>
                <a:spcAft>
                  <a:spcPct val="0"/>
                </a:spcAft>
                <a:buClrTx/>
                <a:buSzTx/>
                <a:buFontTx/>
                <a:buNone/>
                <a:tabLst/>
              </a:pPr>
              <a:r>
                <a:rPr lang="en-US" sz="1500" i="1" dirty="0" smtClean="0">
                  <a:latin typeface="Arial"/>
                  <a:cs typeface="Arial"/>
                </a:rPr>
                <a:t>Initial conditions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i="0" strike="noStrike" cap="none" normalizeH="0" dirty="0" smtClean="0">
                <a:ln>
                  <a:noFill/>
                </a:ln>
                <a:solidFill>
                  <a:schemeClr val="tx1"/>
                </a:solidFill>
                <a:effectLst/>
                <a:latin typeface="Arial"/>
                <a:cs typeface="Arial"/>
              </a:endParaRPr>
            </a:p>
            <a:p>
              <a:pPr marL="0" marR="0" indent="0" defTabSz="914400" rtl="0" eaLnBrk="0" fontAlgn="base" latinLnBrk="0" hangingPunct="0">
                <a:lnSpc>
                  <a:spcPct val="100000"/>
                </a:lnSpc>
                <a:spcBef>
                  <a:spcPct val="0"/>
                </a:spcBef>
                <a:spcAft>
                  <a:spcPct val="0"/>
                </a:spcAft>
                <a:buClr>
                  <a:srgbClr val="000095"/>
                </a:buClr>
                <a:buSzTx/>
                <a:buFont typeface="Arial"/>
                <a:buChar char="•"/>
                <a:tabLst/>
              </a:pPr>
              <a:r>
                <a:rPr lang="en-US" sz="1500" dirty="0" smtClean="0">
                  <a:latin typeface="Arial"/>
                  <a:cs typeface="Arial"/>
                </a:rPr>
                <a:t> transverse </a:t>
              </a:r>
            </a:p>
            <a:p>
              <a:pPr marL="0" marR="0" indent="0" defTabSz="914400" rtl="0" eaLnBrk="0" fontAlgn="base" latinLnBrk="0" hangingPunct="0">
                <a:lnSpc>
                  <a:spcPct val="100000"/>
                </a:lnSpc>
                <a:spcBef>
                  <a:spcPct val="0"/>
                </a:spcBef>
                <a:spcAft>
                  <a:spcPct val="0"/>
                </a:spcAft>
                <a:buClr>
                  <a:srgbClr val="000095"/>
                </a:buClr>
                <a:buSzTx/>
                <a:buFont typeface="Arial"/>
                <a:buChar char="•"/>
                <a:tabLst/>
              </a:pPr>
              <a:r>
                <a:rPr kumimoji="0" lang="en-US" sz="1500" i="0" strike="noStrike" cap="none" normalizeH="0" baseline="0" dirty="0" smtClean="0">
                  <a:ln>
                    <a:noFill/>
                  </a:ln>
                  <a:solidFill>
                    <a:schemeClr val="tx1"/>
                  </a:solidFill>
                  <a:effectLst/>
                  <a:latin typeface="Arial"/>
                  <a:cs typeface="Arial"/>
                </a:rPr>
                <a:t> longitudinal</a:t>
              </a:r>
            </a:p>
            <a:p>
              <a:pPr marL="0" marR="0" indent="0" defTabSz="914400" rtl="0" eaLnBrk="0" fontAlgn="base" latinLnBrk="0" hangingPunct="0">
                <a:lnSpc>
                  <a:spcPct val="100000"/>
                </a:lnSpc>
                <a:spcBef>
                  <a:spcPct val="0"/>
                </a:spcBef>
                <a:spcAft>
                  <a:spcPct val="0"/>
                </a:spcAft>
                <a:buClr>
                  <a:srgbClr val="000095"/>
                </a:buClr>
                <a:buSzTx/>
                <a:buFont typeface="Arial"/>
                <a:buChar char="•"/>
                <a:tabLst/>
              </a:pPr>
              <a:r>
                <a:rPr lang="en-US" sz="1500" dirty="0" smtClean="0">
                  <a:latin typeface="Arial"/>
                  <a:cs typeface="Arial"/>
                </a:rPr>
                <a:t> cathode Q.E. 2D</a:t>
              </a:r>
              <a:endParaRPr kumimoji="0" lang="en-US" sz="1500" i="0" strike="noStrike" cap="none" normalizeH="0" baseline="0" dirty="0" smtClean="0">
                <a:ln>
                  <a:noFill/>
                </a:ln>
                <a:solidFill>
                  <a:schemeClr val="tx1"/>
                </a:solidFill>
                <a:effectLst/>
                <a:latin typeface="Arial"/>
                <a:cs typeface="Arial"/>
              </a:endParaRPr>
            </a:p>
          </p:txBody>
        </p:sp>
        <p:sp>
          <p:nvSpPr>
            <p:cNvPr id="27" name="Down Arrow 26"/>
            <p:cNvSpPr/>
            <p:nvPr/>
          </p:nvSpPr>
          <p:spPr bwMode="auto">
            <a:xfrm>
              <a:off x="7924800" y="5105400"/>
              <a:ext cx="304800" cy="381000"/>
            </a:xfrm>
            <a:prstGeom prst="downArrow">
              <a:avLst/>
            </a:prstGeom>
            <a:solidFill>
              <a:srgbClr val="0000FF"/>
            </a:soli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28" name="Group 27"/>
          <p:cNvGrpSpPr/>
          <p:nvPr/>
        </p:nvGrpSpPr>
        <p:grpSpPr>
          <a:xfrm>
            <a:off x="3331836" y="5073276"/>
            <a:ext cx="5659764" cy="1251324"/>
            <a:chOff x="3331836" y="5073276"/>
            <a:chExt cx="5659764" cy="1251324"/>
          </a:xfrm>
        </p:grpSpPr>
        <p:sp>
          <p:nvSpPr>
            <p:cNvPr id="29" name="Rounded Rectangle 28"/>
            <p:cNvSpPr/>
            <p:nvPr/>
          </p:nvSpPr>
          <p:spPr bwMode="auto">
            <a:xfrm>
              <a:off x="3581400" y="5486400"/>
              <a:ext cx="5410200" cy="838200"/>
            </a:xfrm>
            <a:prstGeom prst="roundRect">
              <a:avLst>
                <a:gd name="adj" fmla="val 25335"/>
              </a:avLst>
            </a:prstGeom>
            <a:gradFill flip="none" rotWithShape="1">
              <a:gsLst>
                <a:gs pos="0">
                  <a:srgbClr val="FFFF00"/>
                </a:gs>
                <a:gs pos="100000">
                  <a:srgbClr val="FFFFFF"/>
                </a:gs>
              </a:gsLst>
              <a:lin ang="5400000" scaled="0"/>
              <a:tileRect/>
            </a:gradFill>
            <a:ln w="9525" cap="flat" cmpd="sng" algn="ctr">
              <a:solidFill>
                <a:schemeClr val="bg2">
                  <a:lumMod val="60000"/>
                  <a:lumOff val="40000"/>
                </a:schemeClr>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latin typeface="Arial"/>
                  <a:cs typeface="Arial"/>
                </a:rPr>
                <a:t>V</a:t>
              </a:r>
              <a:r>
                <a:rPr kumimoji="0" lang="en-US" sz="1600" b="1" i="0" u="none" strike="noStrike" cap="none" normalizeH="0" baseline="0" dirty="0" smtClean="0">
                  <a:ln>
                    <a:noFill/>
                  </a:ln>
                  <a:solidFill>
                    <a:schemeClr val="tx1"/>
                  </a:solidFill>
                  <a:effectLst/>
                  <a:latin typeface="Arial"/>
                  <a:cs typeface="Arial"/>
                </a:rPr>
                <a:t>. Beam </a:t>
              </a:r>
              <a:r>
                <a:rPr lang="en-US" sz="1600" b="1" dirty="0" smtClean="0">
                  <a:latin typeface="Arial"/>
                  <a:cs typeface="Arial"/>
                </a:rPr>
                <a:t>d</a:t>
              </a:r>
              <a:r>
                <a:rPr kumimoji="0" lang="en-US" sz="1600" b="1" i="0" u="none" strike="noStrike" cap="none" normalizeH="0" baseline="0" dirty="0" smtClean="0">
                  <a:ln>
                    <a:noFill/>
                  </a:ln>
                  <a:solidFill>
                    <a:schemeClr val="tx1"/>
                  </a:solidFill>
                  <a:effectLst/>
                  <a:latin typeface="Arial"/>
                  <a:cs typeface="Arial"/>
                </a:rPr>
                <a:t>ynamics</a:t>
              </a:r>
              <a:r>
                <a:rPr kumimoji="0" lang="en-US" sz="1600" b="1" i="0" u="none" strike="noStrike" cap="none" normalizeH="0" dirty="0" smtClean="0">
                  <a:ln>
                    <a:noFill/>
                  </a:ln>
                  <a:solidFill>
                    <a:schemeClr val="tx1"/>
                  </a:solidFill>
                  <a:effectLst/>
                  <a:latin typeface="Arial"/>
                  <a:cs typeface="Arial"/>
                </a:rPr>
                <a:t> modeling with LDR</a:t>
              </a:r>
              <a:endParaRPr kumimoji="0" lang="en-US" sz="1500" i="0" u="none" strike="noStrike" cap="none" normalizeH="0" dirty="0" smtClean="0">
                <a:ln>
                  <a:noFill/>
                </a:ln>
                <a:solidFill>
                  <a:schemeClr val="tx1"/>
                </a:solidFill>
                <a:effectLst/>
                <a:latin typeface="Arial"/>
                <a:cs typeface="Arial"/>
              </a:endParaRPr>
            </a:p>
          </p:txBody>
        </p:sp>
        <p:sp>
          <p:nvSpPr>
            <p:cNvPr id="30" name="Up-Down Arrow 29"/>
            <p:cNvSpPr/>
            <p:nvPr/>
          </p:nvSpPr>
          <p:spPr bwMode="auto">
            <a:xfrm>
              <a:off x="5105400" y="5105400"/>
              <a:ext cx="304800" cy="381000"/>
            </a:xfrm>
            <a:prstGeom prst="upDownArrow">
              <a:avLst/>
            </a:prstGeom>
            <a:solidFill>
              <a:srgbClr val="0000FF"/>
            </a:soli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1" name="Up-Down Arrow 30"/>
            <p:cNvSpPr/>
            <p:nvPr/>
          </p:nvSpPr>
          <p:spPr bwMode="auto">
            <a:xfrm rot="19533570">
              <a:off x="3331836" y="5073276"/>
              <a:ext cx="304800" cy="479519"/>
            </a:xfrm>
            <a:prstGeom prst="upDownArrow">
              <a:avLst/>
            </a:prstGeom>
            <a:solidFill>
              <a:srgbClr val="0000FF"/>
            </a:solidFill>
            <a:ln w="9525"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pic>
        <p:nvPicPr>
          <p:cNvPr id="32" name="Picture 31" descr="FLS2012 logo.jpg"/>
          <p:cNvPicPr>
            <a:picLocks noChangeAspect="1"/>
          </p:cNvPicPr>
          <p:nvPr/>
        </p:nvPicPr>
        <p:blipFill>
          <a:blip r:embed="rId2" cstate="print"/>
          <a:stretch>
            <a:fillRect/>
          </a:stretch>
        </p:blipFill>
        <p:spPr>
          <a:xfrm>
            <a:off x="7772400" y="64214"/>
            <a:ext cx="1295400" cy="247436"/>
          </a:xfrm>
          <a:prstGeom prst="rect">
            <a:avLst/>
          </a:prstGeom>
        </p:spPr>
      </p:pic>
      <p:sp>
        <p:nvSpPr>
          <p:cNvPr id="33" name="Rectangle 32"/>
          <p:cNvSpPr/>
          <p:nvPr/>
        </p:nvSpPr>
        <p:spPr>
          <a:xfrm>
            <a:off x="323528" y="260648"/>
            <a:ext cx="2313775" cy="523220"/>
          </a:xfrm>
          <a:prstGeom prst="rect">
            <a:avLst/>
          </a:prstGeom>
        </p:spPr>
        <p:txBody>
          <a:bodyPr wrap="none">
            <a:spAutoFit/>
          </a:bodyPr>
          <a:lstStyle/>
          <a:p>
            <a:r>
              <a:rPr kumimoji="1" lang="de-DE" altLang="ja-JP" sz="2800" b="1" dirty="0" smtClean="0">
                <a:solidFill>
                  <a:srgbClr val="FF0000"/>
                </a:solidFill>
                <a:ea typeface="ＭＳ Ｐゴシック" pitchFamily="50" charset="-128"/>
                <a:cs typeface="Arial" pitchFamily="34" charset="0"/>
              </a:rPr>
              <a:t>P. Evtushenko </a:t>
            </a:r>
            <a:endParaRPr lang="en-GB"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416"/>
            <a:ext cx="8686800" cy="1143000"/>
          </a:xfrm>
        </p:spPr>
        <p:txBody>
          <a:bodyPr>
            <a:noAutofit/>
          </a:bodyPr>
          <a:lstStyle/>
          <a:p>
            <a:r>
              <a:rPr kumimoji="1" lang="en-GB" altLang="ja-JP" sz="2800" dirty="0" smtClean="0">
                <a:ea typeface="ＭＳ Ｐゴシック" pitchFamily="50" charset="-128"/>
                <a:cs typeface="Arial" pitchFamily="34" charset="0"/>
              </a:rPr>
              <a:t>Problems observed at PITZ: measurements vs. simulations</a:t>
            </a:r>
            <a:endParaRPr lang="en-GB" sz="2800" dirty="0"/>
          </a:p>
        </p:txBody>
      </p:sp>
      <p:pic>
        <p:nvPicPr>
          <p:cNvPr id="1028" name="Picture 4"/>
          <p:cNvPicPr>
            <a:picLocks noChangeAspect="1" noChangeArrowheads="1"/>
          </p:cNvPicPr>
          <p:nvPr/>
        </p:nvPicPr>
        <p:blipFill>
          <a:blip r:embed="rId2" cstate="print"/>
          <a:srcRect/>
          <a:stretch>
            <a:fillRect/>
          </a:stretch>
        </p:blipFill>
        <p:spPr bwMode="auto">
          <a:xfrm>
            <a:off x="4283968" y="548680"/>
            <a:ext cx="4626307" cy="3262312"/>
          </a:xfrm>
          <a:prstGeom prst="rect">
            <a:avLst/>
          </a:prstGeom>
          <a:noFill/>
          <a:ln w="9525">
            <a:noFill/>
            <a:miter lim="800000"/>
            <a:headEnd/>
            <a:tailEnd/>
          </a:ln>
          <a:effectLst/>
        </p:spPr>
      </p:pic>
      <p:pic>
        <p:nvPicPr>
          <p:cNvPr id="1029" name="Picture 5"/>
          <p:cNvPicPr>
            <a:picLocks noGrp="1" noChangeAspect="1" noChangeArrowheads="1"/>
          </p:cNvPicPr>
          <p:nvPr>
            <p:ph idx="1"/>
          </p:nvPr>
        </p:nvPicPr>
        <p:blipFill>
          <a:blip r:embed="rId3" cstate="print"/>
          <a:srcRect/>
          <a:stretch>
            <a:fillRect/>
          </a:stretch>
        </p:blipFill>
        <p:spPr bwMode="auto">
          <a:xfrm>
            <a:off x="3995936" y="3624954"/>
            <a:ext cx="4860032" cy="3233046"/>
          </a:xfrm>
          <a:prstGeom prst="rect">
            <a:avLst/>
          </a:prstGeom>
          <a:noFill/>
          <a:ln w="9525">
            <a:noFill/>
            <a:miter lim="800000"/>
            <a:headEnd/>
            <a:tailEnd/>
          </a:ln>
          <a:effectLst/>
        </p:spPr>
      </p:pic>
      <p:grpSp>
        <p:nvGrpSpPr>
          <p:cNvPr id="12" name="Group 11"/>
          <p:cNvGrpSpPr/>
          <p:nvPr/>
        </p:nvGrpSpPr>
        <p:grpSpPr>
          <a:xfrm>
            <a:off x="323528" y="836712"/>
            <a:ext cx="3988314" cy="5760640"/>
            <a:chOff x="323528" y="836712"/>
            <a:chExt cx="3988314" cy="5760640"/>
          </a:xfrm>
        </p:grpSpPr>
        <p:pic>
          <p:nvPicPr>
            <p:cNvPr id="1031" name="Picture 7"/>
            <p:cNvPicPr>
              <a:picLocks noChangeAspect="1" noChangeArrowheads="1"/>
            </p:cNvPicPr>
            <p:nvPr/>
          </p:nvPicPr>
          <p:blipFill>
            <a:blip r:embed="rId4" cstate="print"/>
            <a:srcRect/>
            <a:stretch>
              <a:fillRect/>
            </a:stretch>
          </p:blipFill>
          <p:spPr bwMode="auto">
            <a:xfrm>
              <a:off x="323528" y="836712"/>
              <a:ext cx="2808312" cy="2949617"/>
            </a:xfrm>
            <a:prstGeom prst="rect">
              <a:avLst/>
            </a:prstGeom>
            <a:noFill/>
            <a:ln w="9525">
              <a:noFill/>
              <a:miter lim="800000"/>
              <a:headEnd/>
              <a:tailEnd/>
            </a:ln>
            <a:effectLst/>
          </p:spPr>
        </p:pic>
        <p:sp>
          <p:nvSpPr>
            <p:cNvPr id="26" name="Smiley Face 25"/>
            <p:cNvSpPr/>
            <p:nvPr/>
          </p:nvSpPr>
          <p:spPr bwMode="auto">
            <a:xfrm>
              <a:off x="2267744" y="2852936"/>
              <a:ext cx="576064" cy="515024"/>
            </a:xfrm>
            <a:prstGeom prst="smileyFace">
              <a:avLst>
                <a:gd name="adj" fmla="val -465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7" name="TextBox 26"/>
            <p:cNvSpPr txBox="1"/>
            <p:nvPr/>
          </p:nvSpPr>
          <p:spPr>
            <a:xfrm>
              <a:off x="3059832" y="1916832"/>
              <a:ext cx="720080" cy="461665"/>
            </a:xfrm>
            <a:prstGeom prst="rect">
              <a:avLst/>
            </a:prstGeom>
            <a:noFill/>
          </p:spPr>
          <p:txBody>
            <a:bodyPr wrap="square" rtlCol="0">
              <a:spAutoFit/>
            </a:bodyPr>
            <a:lstStyle/>
            <a:p>
              <a:r>
                <a:rPr lang="en-GB" sz="2400" dirty="0" smtClean="0"/>
                <a:t>1nC</a:t>
              </a:r>
              <a:endParaRPr lang="en-GB" sz="2400" dirty="0"/>
            </a:p>
          </p:txBody>
        </p:sp>
        <p:pic>
          <p:nvPicPr>
            <p:cNvPr id="1032" name="Picture 8"/>
            <p:cNvPicPr>
              <a:picLocks noChangeAspect="1" noChangeArrowheads="1"/>
            </p:cNvPicPr>
            <p:nvPr/>
          </p:nvPicPr>
          <p:blipFill>
            <a:blip r:embed="rId5" cstate="print"/>
            <a:srcRect/>
            <a:stretch>
              <a:fillRect/>
            </a:stretch>
          </p:blipFill>
          <p:spPr bwMode="auto">
            <a:xfrm>
              <a:off x="395536" y="3861048"/>
              <a:ext cx="2736304" cy="2736304"/>
            </a:xfrm>
            <a:prstGeom prst="rect">
              <a:avLst/>
            </a:prstGeom>
            <a:noFill/>
            <a:ln w="9525">
              <a:noFill/>
              <a:miter lim="800000"/>
              <a:headEnd/>
              <a:tailEnd/>
            </a:ln>
            <a:effectLst/>
          </p:spPr>
        </p:pic>
        <p:sp>
          <p:nvSpPr>
            <p:cNvPr id="29" name="Smiley Face 28"/>
            <p:cNvSpPr/>
            <p:nvPr/>
          </p:nvSpPr>
          <p:spPr bwMode="auto">
            <a:xfrm>
              <a:off x="2411760" y="5301208"/>
              <a:ext cx="576064" cy="583890"/>
            </a:xfrm>
            <a:prstGeom prst="smileyFace">
              <a:avLst>
                <a:gd name="adj" fmla="val 4653"/>
              </a:avLst>
            </a:prstGeom>
            <a:solidFill>
              <a:srgbClr val="FFFF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0" name="TextBox 29"/>
            <p:cNvSpPr txBox="1"/>
            <p:nvPr/>
          </p:nvSpPr>
          <p:spPr>
            <a:xfrm>
              <a:off x="2987824" y="5373216"/>
              <a:ext cx="1324018" cy="461665"/>
            </a:xfrm>
            <a:prstGeom prst="rect">
              <a:avLst/>
            </a:prstGeom>
            <a:noFill/>
          </p:spPr>
          <p:txBody>
            <a:bodyPr wrap="square" rtlCol="0">
              <a:spAutoFit/>
            </a:bodyPr>
            <a:lstStyle/>
            <a:p>
              <a:r>
                <a:rPr lang="en-GB" sz="2400" dirty="0" smtClean="0"/>
                <a:t>0.1nC</a:t>
              </a:r>
              <a:endParaRPr lang="en-GB" sz="2400" dirty="0"/>
            </a:p>
          </p:txBody>
        </p:sp>
      </p:grpSp>
      <p:sp>
        <p:nvSpPr>
          <p:cNvPr id="31" name="Rectangle 30"/>
          <p:cNvSpPr/>
          <p:nvPr/>
        </p:nvSpPr>
        <p:spPr>
          <a:xfrm>
            <a:off x="539552" y="476672"/>
            <a:ext cx="1989263" cy="369332"/>
          </a:xfrm>
          <a:prstGeom prst="rect">
            <a:avLst/>
          </a:prstGeom>
        </p:spPr>
        <p:txBody>
          <a:bodyPr wrap="none">
            <a:spAutoFit/>
          </a:bodyPr>
          <a:lstStyle/>
          <a:p>
            <a:r>
              <a:rPr lang="en-US" b="1" dirty="0" smtClean="0">
                <a:solidFill>
                  <a:srgbClr val="FF0000"/>
                </a:solidFill>
              </a:rPr>
              <a:t>Mikhail </a:t>
            </a:r>
            <a:r>
              <a:rPr lang="en-US" b="1" dirty="0" err="1" smtClean="0">
                <a:solidFill>
                  <a:srgbClr val="FF0000"/>
                </a:solidFill>
              </a:rPr>
              <a:t>Krasilnikov</a:t>
            </a:r>
            <a:endParaRPr lang="en-GB"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0" y="2924944"/>
            <a:ext cx="7416824" cy="3724096"/>
          </a:xfrm>
          <a:prstGeom prst="rect">
            <a:avLst/>
          </a:prstGeom>
          <a:noFill/>
        </p:spPr>
        <p:txBody>
          <a:bodyPr wrap="square" rtlCol="0">
            <a:spAutoFit/>
          </a:bodyPr>
          <a:lstStyle/>
          <a:p>
            <a:r>
              <a:rPr lang="en-US" dirty="0" smtClean="0"/>
              <a:t>assuming an unwanted beam of &lt; 1 µA in CW accelerators with SRF guns </a:t>
            </a:r>
          </a:p>
          <a:p>
            <a:r>
              <a:rPr lang="en-US" dirty="0" smtClean="0"/>
              <a:t>there will be a need for photo cathodes with low dark current</a:t>
            </a:r>
          </a:p>
          <a:p>
            <a:endParaRPr lang="en-US" b="0" dirty="0" smtClean="0"/>
          </a:p>
          <a:p>
            <a:r>
              <a:rPr lang="en-US" b="0" dirty="0" smtClean="0"/>
              <a:t> proper handling to prevent dust particles and damage</a:t>
            </a:r>
            <a:endParaRPr lang="en-US" b="0" dirty="0"/>
          </a:p>
          <a:p>
            <a:endParaRPr lang="en-US" b="0" dirty="0" smtClean="0"/>
          </a:p>
          <a:p>
            <a:r>
              <a:rPr lang="en-US" b="0" dirty="0" smtClean="0"/>
              <a:t> plug materials and roughness</a:t>
            </a:r>
          </a:p>
          <a:p>
            <a:endParaRPr lang="en-US" b="0" dirty="0" smtClean="0"/>
          </a:p>
          <a:p>
            <a:r>
              <a:rPr lang="en-US" b="0" dirty="0" smtClean="0"/>
              <a:t> photo layer properties</a:t>
            </a:r>
          </a:p>
          <a:p>
            <a:r>
              <a:rPr lang="en-US" b="0" dirty="0" smtClean="0"/>
              <a:t>             - </a:t>
            </a:r>
            <a:r>
              <a:rPr lang="en-US" sz="1800" b="0" dirty="0" smtClean="0"/>
              <a:t>roughness, homogeneity, thickness</a:t>
            </a:r>
          </a:p>
          <a:p>
            <a:r>
              <a:rPr lang="en-US" sz="1800" b="0" dirty="0"/>
              <a:t> </a:t>
            </a:r>
            <a:r>
              <a:rPr lang="en-US" sz="1800" b="0" dirty="0" smtClean="0"/>
              <a:t>            - high work function</a:t>
            </a:r>
          </a:p>
          <a:p>
            <a:r>
              <a:rPr lang="en-US" sz="1800" b="0" dirty="0"/>
              <a:t> </a:t>
            </a:r>
            <a:r>
              <a:rPr lang="en-US" sz="1800" b="0" dirty="0" smtClean="0"/>
              <a:t>            - crystal size and structure</a:t>
            </a:r>
          </a:p>
          <a:p>
            <a:r>
              <a:rPr lang="en-US" sz="1800" b="0" dirty="0"/>
              <a:t> </a:t>
            </a:r>
            <a:r>
              <a:rPr lang="en-US" sz="1800" b="0" dirty="0" smtClean="0"/>
              <a:t>            - multi-layer design</a:t>
            </a:r>
          </a:p>
          <a:p>
            <a:r>
              <a:rPr lang="en-US" sz="1800" b="0" dirty="0" smtClean="0"/>
              <a:t>             - post-preparation treatment (ions, heating)</a:t>
            </a:r>
          </a:p>
          <a:p>
            <a:r>
              <a:rPr lang="en-US" sz="1800" b="0" dirty="0"/>
              <a:t> </a:t>
            </a:r>
            <a:r>
              <a:rPr lang="en-US" sz="1800" b="0" dirty="0" smtClean="0"/>
              <a:t>            - pre-conditioning</a:t>
            </a:r>
            <a:endParaRPr lang="en-US" sz="1800" b="0" dirty="0"/>
          </a:p>
        </p:txBody>
      </p:sp>
      <p:grpSp>
        <p:nvGrpSpPr>
          <p:cNvPr id="76" name="Group 75"/>
          <p:cNvGrpSpPr/>
          <p:nvPr/>
        </p:nvGrpSpPr>
        <p:grpSpPr>
          <a:xfrm>
            <a:off x="1331640" y="836712"/>
            <a:ext cx="3672408" cy="2023307"/>
            <a:chOff x="1331640" y="836712"/>
            <a:chExt cx="3672408" cy="2023307"/>
          </a:xfrm>
        </p:grpSpPr>
        <p:pic>
          <p:nvPicPr>
            <p:cNvPr id="2050" name="Picture 2"/>
            <p:cNvPicPr>
              <a:picLocks noChangeAspect="1" noChangeArrowheads="1"/>
            </p:cNvPicPr>
            <p:nvPr/>
          </p:nvPicPr>
          <p:blipFill>
            <a:blip r:embed="rId2" cstate="print"/>
            <a:srcRect/>
            <a:stretch>
              <a:fillRect/>
            </a:stretch>
          </p:blipFill>
          <p:spPr bwMode="auto">
            <a:xfrm>
              <a:off x="1331640" y="836712"/>
              <a:ext cx="3672408" cy="2023307"/>
            </a:xfrm>
            <a:prstGeom prst="rect">
              <a:avLst/>
            </a:prstGeom>
            <a:noFill/>
            <a:ln w="9525">
              <a:noFill/>
              <a:miter lim="800000"/>
              <a:headEnd/>
              <a:tailEnd/>
            </a:ln>
            <a:effectLst/>
          </p:spPr>
        </p:pic>
        <p:sp>
          <p:nvSpPr>
            <p:cNvPr id="4" name="TextBox 3"/>
            <p:cNvSpPr txBox="1"/>
            <p:nvPr/>
          </p:nvSpPr>
          <p:spPr>
            <a:xfrm>
              <a:off x="1547664" y="1772816"/>
              <a:ext cx="1944216" cy="923330"/>
            </a:xfrm>
            <a:prstGeom prst="rect">
              <a:avLst/>
            </a:prstGeom>
            <a:noFill/>
          </p:spPr>
          <p:txBody>
            <a:bodyPr wrap="square" rtlCol="0">
              <a:spAutoFit/>
            </a:bodyPr>
            <a:lstStyle/>
            <a:p>
              <a:r>
                <a:rPr lang="en-GB" b="1" dirty="0" smtClean="0">
                  <a:solidFill>
                    <a:schemeClr val="bg1"/>
                  </a:solidFill>
                </a:rPr>
                <a:t>20% Cathode (80% scratch on cavity)</a:t>
              </a:r>
              <a:endParaRPr lang="en-GB" b="1" dirty="0">
                <a:solidFill>
                  <a:schemeClr val="bg1"/>
                </a:solidFill>
              </a:endParaRPr>
            </a:p>
          </p:txBody>
        </p:sp>
      </p:grpSp>
      <p:grpSp>
        <p:nvGrpSpPr>
          <p:cNvPr id="73" name="Group 72"/>
          <p:cNvGrpSpPr/>
          <p:nvPr/>
        </p:nvGrpSpPr>
        <p:grpSpPr>
          <a:xfrm>
            <a:off x="6372200" y="620688"/>
            <a:ext cx="2446719" cy="2169532"/>
            <a:chOff x="5004048" y="548680"/>
            <a:chExt cx="2446719" cy="2169532"/>
          </a:xfrm>
        </p:grpSpPr>
        <p:grpSp>
          <p:nvGrpSpPr>
            <p:cNvPr id="72" name="Group 71"/>
            <p:cNvGrpSpPr/>
            <p:nvPr/>
          </p:nvGrpSpPr>
          <p:grpSpPr>
            <a:xfrm>
              <a:off x="5004048" y="548680"/>
              <a:ext cx="2446719" cy="1841077"/>
              <a:chOff x="5004048" y="548680"/>
              <a:chExt cx="2446719" cy="1841077"/>
            </a:xfrm>
          </p:grpSpPr>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4048" y="548680"/>
                <a:ext cx="2446719" cy="18410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feld 60"/>
              <p:cNvSpPr txBox="1"/>
              <p:nvPr/>
            </p:nvSpPr>
            <p:spPr>
              <a:xfrm>
                <a:off x="6012160" y="1628800"/>
                <a:ext cx="1208985" cy="523220"/>
              </a:xfrm>
              <a:prstGeom prst="rect">
                <a:avLst/>
              </a:prstGeom>
              <a:noFill/>
            </p:spPr>
            <p:txBody>
              <a:bodyPr wrap="none" rtlCol="0">
                <a:spAutoFit/>
              </a:bodyPr>
              <a:lstStyle/>
              <a:p>
                <a:r>
                  <a:rPr lang="de-DE" sz="1400" b="1" dirty="0" err="1" smtClean="0">
                    <a:solidFill>
                      <a:schemeClr val="bg1"/>
                    </a:solidFill>
                  </a:rPr>
                  <a:t>courtesy</a:t>
                </a:r>
                <a:r>
                  <a:rPr lang="de-DE" sz="1400" b="1" dirty="0" smtClean="0">
                    <a:solidFill>
                      <a:schemeClr val="bg1"/>
                    </a:solidFill>
                  </a:rPr>
                  <a:t> </a:t>
                </a:r>
                <a:r>
                  <a:rPr lang="de-DE" sz="1400" b="1" dirty="0" err="1" smtClean="0">
                    <a:solidFill>
                      <a:schemeClr val="bg1"/>
                    </a:solidFill>
                  </a:rPr>
                  <a:t>of</a:t>
                </a:r>
                <a:endParaRPr lang="de-DE" sz="1400" b="1" dirty="0" smtClean="0">
                  <a:solidFill>
                    <a:schemeClr val="bg1"/>
                  </a:solidFill>
                </a:endParaRPr>
              </a:p>
              <a:p>
                <a:r>
                  <a:rPr lang="de-DE" sz="1400" b="1" dirty="0" smtClean="0">
                    <a:solidFill>
                      <a:schemeClr val="bg1"/>
                    </a:solidFill>
                  </a:rPr>
                  <a:t>F. </a:t>
                </a:r>
                <a:r>
                  <a:rPr lang="de-DE" sz="1400" b="1" dirty="0" err="1" smtClean="0">
                    <a:solidFill>
                      <a:schemeClr val="bg1"/>
                    </a:solidFill>
                  </a:rPr>
                  <a:t>Obier</a:t>
                </a:r>
                <a:r>
                  <a:rPr lang="de-DE" sz="1400" b="1" dirty="0" smtClean="0">
                    <a:solidFill>
                      <a:schemeClr val="bg1"/>
                    </a:solidFill>
                  </a:rPr>
                  <a:t>/DESY</a:t>
                </a:r>
              </a:p>
            </p:txBody>
          </p:sp>
        </p:grpSp>
        <p:sp>
          <p:nvSpPr>
            <p:cNvPr id="7" name="TextBox 6"/>
            <p:cNvSpPr txBox="1"/>
            <p:nvPr/>
          </p:nvSpPr>
          <p:spPr>
            <a:xfrm>
              <a:off x="5004048" y="2348880"/>
              <a:ext cx="2304256" cy="369332"/>
            </a:xfrm>
            <a:prstGeom prst="rect">
              <a:avLst/>
            </a:prstGeom>
            <a:noFill/>
          </p:spPr>
          <p:txBody>
            <a:bodyPr wrap="square" rtlCol="0">
              <a:spAutoFit/>
            </a:bodyPr>
            <a:lstStyle/>
            <a:p>
              <a:r>
                <a:rPr lang="en-GB" b="1" dirty="0" smtClean="0"/>
                <a:t>Dark current kicker</a:t>
              </a:r>
              <a:endParaRPr lang="en-GB" b="1" dirty="0"/>
            </a:p>
          </p:txBody>
        </p:sp>
      </p:grpSp>
      <p:grpSp>
        <p:nvGrpSpPr>
          <p:cNvPr id="77" name="Group 76"/>
          <p:cNvGrpSpPr/>
          <p:nvPr/>
        </p:nvGrpSpPr>
        <p:grpSpPr>
          <a:xfrm>
            <a:off x="4644008" y="3573016"/>
            <a:ext cx="4745011" cy="2889612"/>
            <a:chOff x="4860032" y="3573016"/>
            <a:chExt cx="4745011" cy="2889612"/>
          </a:xfrm>
        </p:grpSpPr>
        <p:sp>
          <p:nvSpPr>
            <p:cNvPr id="8" name="TextBox 7"/>
            <p:cNvSpPr txBox="1"/>
            <p:nvPr/>
          </p:nvSpPr>
          <p:spPr>
            <a:xfrm>
              <a:off x="6300192" y="6093296"/>
              <a:ext cx="2304256" cy="369332"/>
            </a:xfrm>
            <a:prstGeom prst="rect">
              <a:avLst/>
            </a:prstGeom>
            <a:noFill/>
          </p:spPr>
          <p:txBody>
            <a:bodyPr wrap="square" rtlCol="0">
              <a:spAutoFit/>
            </a:bodyPr>
            <a:lstStyle/>
            <a:p>
              <a:r>
                <a:rPr lang="en-GB" b="1" dirty="0" smtClean="0"/>
                <a:t>Pulsed operation</a:t>
              </a:r>
              <a:endParaRPr lang="en-GB" b="1" dirty="0"/>
            </a:p>
          </p:txBody>
        </p:sp>
        <p:grpSp>
          <p:nvGrpSpPr>
            <p:cNvPr id="21" name="Group 20"/>
            <p:cNvGrpSpPr/>
            <p:nvPr/>
          </p:nvGrpSpPr>
          <p:grpSpPr>
            <a:xfrm>
              <a:off x="4860032" y="3573016"/>
              <a:ext cx="4745011" cy="2803149"/>
              <a:chOff x="331045" y="908720"/>
              <a:chExt cx="4745011" cy="2803149"/>
            </a:xfrm>
          </p:grpSpPr>
          <p:grpSp>
            <p:nvGrpSpPr>
              <p:cNvPr id="22" name="Gruppieren 18"/>
              <p:cNvGrpSpPr/>
              <p:nvPr/>
            </p:nvGrpSpPr>
            <p:grpSpPr>
              <a:xfrm>
                <a:off x="899592" y="2452019"/>
                <a:ext cx="4176464" cy="998240"/>
                <a:chOff x="1448627" y="2609532"/>
                <a:chExt cx="5773158" cy="1755572"/>
              </a:xfrm>
            </p:grpSpPr>
            <p:cxnSp>
              <p:nvCxnSpPr>
                <p:cNvPr id="34" name="Gerade Verbindung mit Pfeil 19"/>
                <p:cNvCxnSpPr/>
                <p:nvPr/>
              </p:nvCxnSpPr>
              <p:spPr>
                <a:xfrm>
                  <a:off x="1448627" y="4149080"/>
                  <a:ext cx="36994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mit Pfeil 20"/>
                <p:cNvCxnSpPr/>
                <p:nvPr/>
              </p:nvCxnSpPr>
              <p:spPr>
                <a:xfrm flipV="1">
                  <a:off x="1463084" y="3016697"/>
                  <a:ext cx="0" cy="1132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hteck 21"/>
                <p:cNvSpPr/>
                <p:nvPr/>
              </p:nvSpPr>
              <p:spPr>
                <a:xfrm>
                  <a:off x="3131840" y="3016697"/>
                  <a:ext cx="45719" cy="11323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 Verbindung 22"/>
                <p:cNvCxnSpPr/>
                <p:nvPr/>
              </p:nvCxnSpPr>
              <p:spPr>
                <a:xfrm>
                  <a:off x="1894081"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3"/>
                <p:cNvCxnSpPr/>
                <p:nvPr/>
              </p:nvCxnSpPr>
              <p:spPr>
                <a:xfrm>
                  <a:off x="1979712"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4"/>
                <p:cNvCxnSpPr/>
                <p:nvPr/>
              </p:nvCxnSpPr>
              <p:spPr>
                <a:xfrm>
                  <a:off x="2051720"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5"/>
                <p:cNvCxnSpPr/>
                <p:nvPr/>
              </p:nvCxnSpPr>
              <p:spPr>
                <a:xfrm>
                  <a:off x="2123728"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p:cNvCxnSpPr/>
                <p:nvPr/>
              </p:nvCxnSpPr>
              <p:spPr>
                <a:xfrm>
                  <a:off x="2267744"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7"/>
                <p:cNvCxnSpPr/>
                <p:nvPr/>
              </p:nvCxnSpPr>
              <p:spPr>
                <a:xfrm>
                  <a:off x="2195736"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8"/>
                <p:cNvCxnSpPr/>
                <p:nvPr/>
              </p:nvCxnSpPr>
              <p:spPr>
                <a:xfrm>
                  <a:off x="2339752"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9"/>
                <p:cNvCxnSpPr/>
                <p:nvPr/>
              </p:nvCxnSpPr>
              <p:spPr>
                <a:xfrm>
                  <a:off x="2411760"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30"/>
                <p:cNvCxnSpPr/>
                <p:nvPr/>
              </p:nvCxnSpPr>
              <p:spPr>
                <a:xfrm>
                  <a:off x="2483768"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31"/>
                <p:cNvCxnSpPr/>
                <p:nvPr/>
              </p:nvCxnSpPr>
              <p:spPr>
                <a:xfrm>
                  <a:off x="2555776"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32"/>
                <p:cNvCxnSpPr/>
                <p:nvPr/>
              </p:nvCxnSpPr>
              <p:spPr>
                <a:xfrm>
                  <a:off x="2699792"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33"/>
                <p:cNvCxnSpPr/>
                <p:nvPr/>
              </p:nvCxnSpPr>
              <p:spPr>
                <a:xfrm>
                  <a:off x="2627784"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34"/>
                <p:cNvCxnSpPr/>
                <p:nvPr/>
              </p:nvCxnSpPr>
              <p:spPr>
                <a:xfrm>
                  <a:off x="2987824"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35"/>
                <p:cNvCxnSpPr/>
                <p:nvPr/>
              </p:nvCxnSpPr>
              <p:spPr>
                <a:xfrm>
                  <a:off x="3059832"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36"/>
                <p:cNvCxnSpPr/>
                <p:nvPr/>
              </p:nvCxnSpPr>
              <p:spPr>
                <a:xfrm>
                  <a:off x="3203848"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37"/>
                <p:cNvCxnSpPr/>
                <p:nvPr/>
              </p:nvCxnSpPr>
              <p:spPr>
                <a:xfrm>
                  <a:off x="3275856"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38"/>
                <p:cNvCxnSpPr/>
                <p:nvPr/>
              </p:nvCxnSpPr>
              <p:spPr>
                <a:xfrm>
                  <a:off x="3347864"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39"/>
                <p:cNvCxnSpPr/>
                <p:nvPr/>
              </p:nvCxnSpPr>
              <p:spPr>
                <a:xfrm>
                  <a:off x="3419872"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40"/>
                <p:cNvCxnSpPr/>
                <p:nvPr/>
              </p:nvCxnSpPr>
              <p:spPr>
                <a:xfrm>
                  <a:off x="3491880"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41"/>
                <p:cNvCxnSpPr/>
                <p:nvPr/>
              </p:nvCxnSpPr>
              <p:spPr>
                <a:xfrm>
                  <a:off x="3563888"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42"/>
                <p:cNvCxnSpPr/>
                <p:nvPr/>
              </p:nvCxnSpPr>
              <p:spPr>
                <a:xfrm>
                  <a:off x="2915816" y="3858556"/>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43"/>
                <p:cNvCxnSpPr/>
                <p:nvPr/>
              </p:nvCxnSpPr>
              <p:spPr>
                <a:xfrm>
                  <a:off x="2861206" y="3858556"/>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44"/>
                <p:cNvCxnSpPr/>
                <p:nvPr/>
              </p:nvCxnSpPr>
              <p:spPr>
                <a:xfrm>
                  <a:off x="2771800"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45"/>
                <p:cNvCxnSpPr/>
                <p:nvPr/>
              </p:nvCxnSpPr>
              <p:spPr>
                <a:xfrm>
                  <a:off x="3635896"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46"/>
                <p:cNvCxnSpPr/>
                <p:nvPr/>
              </p:nvCxnSpPr>
              <p:spPr>
                <a:xfrm>
                  <a:off x="3707904"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47"/>
                <p:cNvCxnSpPr/>
                <p:nvPr/>
              </p:nvCxnSpPr>
              <p:spPr>
                <a:xfrm>
                  <a:off x="3779912"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48"/>
                <p:cNvCxnSpPr/>
                <p:nvPr/>
              </p:nvCxnSpPr>
              <p:spPr>
                <a:xfrm>
                  <a:off x="3851920"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49"/>
                <p:cNvCxnSpPr/>
                <p:nvPr/>
              </p:nvCxnSpPr>
              <p:spPr>
                <a:xfrm>
                  <a:off x="3923928"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50"/>
                <p:cNvCxnSpPr/>
                <p:nvPr/>
              </p:nvCxnSpPr>
              <p:spPr>
                <a:xfrm>
                  <a:off x="3995936"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51"/>
                <p:cNvCxnSpPr/>
                <p:nvPr/>
              </p:nvCxnSpPr>
              <p:spPr>
                <a:xfrm>
                  <a:off x="4067944" y="3861048"/>
                  <a:ext cx="0"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mit Pfeil 52"/>
                <p:cNvCxnSpPr/>
                <p:nvPr/>
              </p:nvCxnSpPr>
              <p:spPr>
                <a:xfrm flipH="1">
                  <a:off x="3862548" y="3260493"/>
                  <a:ext cx="936104" cy="722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Gerade Verbindung mit Pfeil 53"/>
                <p:cNvCxnSpPr/>
                <p:nvPr/>
              </p:nvCxnSpPr>
              <p:spPr>
                <a:xfrm flipH="1">
                  <a:off x="3177559" y="3016697"/>
                  <a:ext cx="746369" cy="3402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feld 54"/>
                <p:cNvSpPr txBox="1"/>
                <p:nvPr/>
              </p:nvSpPr>
              <p:spPr>
                <a:xfrm>
                  <a:off x="3910306" y="2609532"/>
                  <a:ext cx="1633520" cy="487149"/>
                </a:xfrm>
                <a:prstGeom prst="rect">
                  <a:avLst/>
                </a:prstGeom>
                <a:noFill/>
              </p:spPr>
              <p:txBody>
                <a:bodyPr wrap="none" rtlCol="0">
                  <a:spAutoFit/>
                </a:bodyPr>
                <a:lstStyle/>
                <a:p>
                  <a:r>
                    <a:rPr lang="de-DE" sz="1200" b="0" dirty="0" err="1" smtClean="0"/>
                    <a:t>bunch</a:t>
                  </a:r>
                  <a:r>
                    <a:rPr lang="de-DE" sz="1200" b="0" dirty="0" smtClean="0"/>
                    <a:t>  100 </a:t>
                  </a:r>
                  <a:r>
                    <a:rPr lang="de-DE" sz="1200" b="0" dirty="0" err="1" smtClean="0"/>
                    <a:t>pC</a:t>
                  </a:r>
                  <a:endParaRPr lang="de-DE" sz="1200" b="0" dirty="0"/>
                </a:p>
              </p:txBody>
            </p:sp>
            <p:sp>
              <p:nvSpPr>
                <p:cNvPr id="70" name="Textfeld 55"/>
                <p:cNvSpPr txBox="1"/>
                <p:nvPr/>
              </p:nvSpPr>
              <p:spPr>
                <a:xfrm>
                  <a:off x="4757324" y="2989446"/>
                  <a:ext cx="2464461" cy="487149"/>
                </a:xfrm>
                <a:prstGeom prst="rect">
                  <a:avLst/>
                </a:prstGeom>
                <a:noFill/>
              </p:spPr>
              <p:txBody>
                <a:bodyPr wrap="none" rtlCol="0">
                  <a:spAutoFit/>
                </a:bodyPr>
                <a:lstStyle/>
                <a:p>
                  <a:r>
                    <a:rPr lang="de-DE" sz="1200" b="0" dirty="0" err="1" smtClean="0"/>
                    <a:t>dark</a:t>
                  </a:r>
                  <a:r>
                    <a:rPr lang="de-DE" sz="1200" b="0" dirty="0" smtClean="0"/>
                    <a:t> </a:t>
                  </a:r>
                  <a:r>
                    <a:rPr lang="de-DE" sz="1200" b="0" dirty="0" err="1" smtClean="0"/>
                    <a:t>current</a:t>
                  </a:r>
                  <a:r>
                    <a:rPr lang="de-DE" sz="1200" b="0" dirty="0" smtClean="0"/>
                    <a:t> </a:t>
                  </a:r>
                  <a:r>
                    <a:rPr lang="de-DE" sz="1200" b="0" dirty="0" err="1" smtClean="0"/>
                    <a:t>at</a:t>
                  </a:r>
                  <a:r>
                    <a:rPr lang="de-DE" sz="1200" b="0" dirty="0" smtClean="0"/>
                    <a:t> 1.3 GHz</a:t>
                  </a:r>
                  <a:endParaRPr lang="de-DE" sz="1200" b="0" dirty="0"/>
                </a:p>
              </p:txBody>
            </p:sp>
            <p:cxnSp>
              <p:nvCxnSpPr>
                <p:cNvPr id="71" name="Gerade Verbindung mit Pfeil 56"/>
                <p:cNvCxnSpPr/>
                <p:nvPr/>
              </p:nvCxnSpPr>
              <p:spPr>
                <a:xfrm>
                  <a:off x="1894081" y="4365104"/>
                  <a:ext cx="217970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23" name="Group 59"/>
              <p:cNvGrpSpPr/>
              <p:nvPr/>
            </p:nvGrpSpPr>
            <p:grpSpPr>
              <a:xfrm>
                <a:off x="331045" y="908720"/>
                <a:ext cx="4168947" cy="2803149"/>
                <a:chOff x="331045" y="908720"/>
                <a:chExt cx="4168947" cy="2803149"/>
              </a:xfrm>
            </p:grpSpPr>
            <p:pic>
              <p:nvPicPr>
                <p:cNvPr id="2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9592" y="1158904"/>
                  <a:ext cx="3600400" cy="1005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Gerade Verbindung mit Pfeil 6"/>
                <p:cNvCxnSpPr/>
                <p:nvPr/>
              </p:nvCxnSpPr>
              <p:spPr>
                <a:xfrm>
                  <a:off x="1547664" y="1155875"/>
                  <a:ext cx="1654133"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feld 7"/>
                <p:cNvSpPr txBox="1"/>
                <p:nvPr/>
              </p:nvSpPr>
              <p:spPr>
                <a:xfrm>
                  <a:off x="2051720" y="920106"/>
                  <a:ext cx="646331" cy="261610"/>
                </a:xfrm>
                <a:prstGeom prst="rect">
                  <a:avLst/>
                </a:prstGeom>
                <a:noFill/>
                <a:ln>
                  <a:noFill/>
                </a:ln>
              </p:spPr>
              <p:txBody>
                <a:bodyPr wrap="none" rtlCol="0">
                  <a:spAutoFit/>
                </a:bodyPr>
                <a:lstStyle/>
                <a:p>
                  <a:r>
                    <a:rPr lang="de-DE" sz="1100" b="0" dirty="0" smtClean="0"/>
                    <a:t>100 </a:t>
                  </a:r>
                  <a:r>
                    <a:rPr lang="de-DE" sz="1100" b="0" dirty="0" err="1" smtClean="0"/>
                    <a:t>ms</a:t>
                  </a:r>
                  <a:endParaRPr lang="de-DE" sz="1100" b="0" dirty="0"/>
                </a:p>
              </p:txBody>
            </p:sp>
            <p:sp>
              <p:nvSpPr>
                <p:cNvPr id="27" name="Textfeld 8"/>
                <p:cNvSpPr txBox="1"/>
                <p:nvPr/>
              </p:nvSpPr>
              <p:spPr>
                <a:xfrm>
                  <a:off x="1259632" y="2144242"/>
                  <a:ext cx="567784" cy="261610"/>
                </a:xfrm>
                <a:prstGeom prst="rect">
                  <a:avLst/>
                </a:prstGeom>
                <a:noFill/>
              </p:spPr>
              <p:txBody>
                <a:bodyPr wrap="none" rtlCol="0">
                  <a:spAutoFit/>
                </a:bodyPr>
                <a:lstStyle/>
                <a:p>
                  <a:r>
                    <a:rPr lang="de-DE" sz="1100" b="0" dirty="0" smtClean="0"/>
                    <a:t>10 </a:t>
                  </a:r>
                  <a:r>
                    <a:rPr lang="de-DE" sz="1100" b="0" dirty="0" err="1" smtClean="0"/>
                    <a:t>ms</a:t>
                  </a:r>
                  <a:endParaRPr lang="de-DE" sz="1100" b="0" dirty="0"/>
                </a:p>
              </p:txBody>
            </p:sp>
            <p:cxnSp>
              <p:nvCxnSpPr>
                <p:cNvPr id="28" name="Gerade Verbindung mit Pfeil 10"/>
                <p:cNvCxnSpPr/>
                <p:nvPr/>
              </p:nvCxnSpPr>
              <p:spPr>
                <a:xfrm>
                  <a:off x="1224817" y="2163987"/>
                  <a:ext cx="708403"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11"/>
                <p:cNvCxnSpPr/>
                <p:nvPr/>
              </p:nvCxnSpPr>
              <p:spPr bwMode="auto">
                <a:xfrm>
                  <a:off x="1043608" y="1158904"/>
                  <a:ext cx="288032" cy="373407"/>
                </a:xfrm>
                <a:prstGeom prst="straightConnector1">
                  <a:avLst/>
                </a:prstGeom>
                <a:solidFill>
                  <a:srgbClr val="003E89"/>
                </a:solidFill>
                <a:ln w="9525"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0" name="Textfeld 13"/>
                <p:cNvSpPr txBox="1"/>
                <p:nvPr/>
              </p:nvSpPr>
              <p:spPr>
                <a:xfrm>
                  <a:off x="331045" y="920106"/>
                  <a:ext cx="1000595" cy="307777"/>
                </a:xfrm>
                <a:prstGeom prst="rect">
                  <a:avLst/>
                </a:prstGeom>
                <a:noFill/>
              </p:spPr>
              <p:txBody>
                <a:bodyPr wrap="none" rtlCol="0">
                  <a:spAutoFit/>
                </a:bodyPr>
                <a:lstStyle/>
                <a:p>
                  <a:r>
                    <a:rPr lang="de-DE" sz="1400" b="0" dirty="0" err="1" smtClean="0"/>
                    <a:t>pulsed</a:t>
                  </a:r>
                  <a:r>
                    <a:rPr lang="de-DE" sz="1400" b="0" dirty="0" smtClean="0"/>
                    <a:t> RF</a:t>
                  </a:r>
                  <a:endParaRPr lang="de-DE" sz="1400" b="0" dirty="0"/>
                </a:p>
              </p:txBody>
            </p:sp>
            <p:sp>
              <p:nvSpPr>
                <p:cNvPr id="31" name="Textfeld 14"/>
                <p:cNvSpPr txBox="1"/>
                <p:nvPr/>
              </p:nvSpPr>
              <p:spPr>
                <a:xfrm>
                  <a:off x="3537295" y="908720"/>
                  <a:ext cx="572593" cy="307777"/>
                </a:xfrm>
                <a:prstGeom prst="rect">
                  <a:avLst/>
                </a:prstGeom>
                <a:noFill/>
              </p:spPr>
              <p:txBody>
                <a:bodyPr wrap="none" rtlCol="0">
                  <a:spAutoFit/>
                </a:bodyPr>
                <a:lstStyle/>
                <a:p>
                  <a:r>
                    <a:rPr lang="de-DE" sz="1400" b="0" dirty="0" err="1" smtClean="0"/>
                    <a:t>laser</a:t>
                  </a:r>
                  <a:endParaRPr lang="de-DE" sz="1400" b="0" dirty="0"/>
                </a:p>
              </p:txBody>
            </p:sp>
            <p:cxnSp>
              <p:nvCxnSpPr>
                <p:cNvPr id="32" name="Gerade Verbindung mit Pfeil 15"/>
                <p:cNvCxnSpPr/>
                <p:nvPr/>
              </p:nvCxnSpPr>
              <p:spPr bwMode="auto">
                <a:xfrm flipH="1">
                  <a:off x="3201797" y="1216497"/>
                  <a:ext cx="429362" cy="219518"/>
                </a:xfrm>
                <a:prstGeom prst="straightConnector1">
                  <a:avLst/>
                </a:prstGeom>
                <a:solidFill>
                  <a:srgbClr val="003E89"/>
                </a:solidFill>
                <a:ln w="9525"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3" name="Textfeld 57"/>
                <p:cNvSpPr txBox="1"/>
                <p:nvPr/>
              </p:nvSpPr>
              <p:spPr>
                <a:xfrm>
                  <a:off x="1804720" y="3450259"/>
                  <a:ext cx="567784" cy="261610"/>
                </a:xfrm>
                <a:prstGeom prst="rect">
                  <a:avLst/>
                </a:prstGeom>
                <a:noFill/>
              </p:spPr>
              <p:txBody>
                <a:bodyPr wrap="none" rtlCol="0">
                  <a:spAutoFit/>
                </a:bodyPr>
                <a:lstStyle/>
                <a:p>
                  <a:r>
                    <a:rPr lang="de-DE" sz="1100" b="0" dirty="0" smtClean="0"/>
                    <a:t>10 </a:t>
                  </a:r>
                  <a:r>
                    <a:rPr lang="de-DE" sz="1100" b="0" dirty="0" err="1" smtClean="0"/>
                    <a:t>ms</a:t>
                  </a:r>
                  <a:endParaRPr lang="de-DE" sz="1100" b="0" dirty="0"/>
                </a:p>
              </p:txBody>
            </p:sp>
          </p:grpSp>
        </p:grpSp>
      </p:grpSp>
      <p:sp>
        <p:nvSpPr>
          <p:cNvPr id="74" name="Rectangle 73"/>
          <p:cNvSpPr/>
          <p:nvPr/>
        </p:nvSpPr>
        <p:spPr>
          <a:xfrm>
            <a:off x="0" y="0"/>
            <a:ext cx="6624736" cy="461665"/>
          </a:xfrm>
          <a:prstGeom prst="rect">
            <a:avLst/>
          </a:prstGeom>
        </p:spPr>
        <p:txBody>
          <a:bodyPr wrap="square">
            <a:spAutoFit/>
          </a:bodyPr>
          <a:lstStyle/>
          <a:p>
            <a:pPr algn="ctr"/>
            <a:r>
              <a:rPr lang="en-US" sz="2400" b="1" dirty="0" smtClean="0"/>
              <a:t>Unwanted Beam Observations  at ELBE</a:t>
            </a:r>
            <a:endParaRPr lang="en-US" sz="2400" b="1" dirty="0"/>
          </a:p>
        </p:txBody>
      </p:sp>
      <p:sp>
        <p:nvSpPr>
          <p:cNvPr id="75" name="Rectangle 74"/>
          <p:cNvSpPr/>
          <p:nvPr/>
        </p:nvSpPr>
        <p:spPr>
          <a:xfrm>
            <a:off x="323528" y="476672"/>
            <a:ext cx="1672253" cy="523220"/>
          </a:xfrm>
          <a:prstGeom prst="rect">
            <a:avLst/>
          </a:prstGeom>
        </p:spPr>
        <p:txBody>
          <a:bodyPr wrap="none">
            <a:spAutoFit/>
          </a:bodyPr>
          <a:lstStyle/>
          <a:p>
            <a:r>
              <a:rPr lang="de-DE" sz="2800" b="1" dirty="0" smtClean="0">
                <a:solidFill>
                  <a:srgbClr val="FF0000"/>
                </a:solidFill>
              </a:rPr>
              <a:t>J. Teichert</a:t>
            </a:r>
            <a:endParaRPr lang="en-GB"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323528" y="404664"/>
            <a:ext cx="6871458" cy="1800200"/>
            <a:chOff x="323528" y="404664"/>
            <a:chExt cx="6871458" cy="1800200"/>
          </a:xfrm>
        </p:grpSpPr>
        <p:pic>
          <p:nvPicPr>
            <p:cNvPr id="23" name="Picture 2" descr="http://alice.stfc.ac.uk/images/High_Res/ALICE_EMMA%20image.jpg"/>
            <p:cNvPicPr>
              <a:picLocks noChangeAspect="1" noChangeArrowheads="1"/>
            </p:cNvPicPr>
            <p:nvPr/>
          </p:nvPicPr>
          <p:blipFill>
            <a:blip r:embed="rId3" cstate="print"/>
            <a:srcRect t="7102"/>
            <a:stretch>
              <a:fillRect/>
            </a:stretch>
          </p:blipFill>
          <p:spPr bwMode="auto">
            <a:xfrm>
              <a:off x="1835696" y="548680"/>
              <a:ext cx="5359290" cy="1656184"/>
            </a:xfrm>
            <a:prstGeom prst="rect">
              <a:avLst/>
            </a:prstGeom>
            <a:noFill/>
          </p:spPr>
        </p:pic>
        <p:sp>
          <p:nvSpPr>
            <p:cNvPr id="26" name="TextBox 25"/>
            <p:cNvSpPr txBox="1"/>
            <p:nvPr/>
          </p:nvSpPr>
          <p:spPr>
            <a:xfrm>
              <a:off x="611560" y="404664"/>
              <a:ext cx="2304256" cy="523220"/>
            </a:xfrm>
            <a:prstGeom prst="rect">
              <a:avLst/>
            </a:prstGeom>
            <a:noFill/>
          </p:spPr>
          <p:txBody>
            <a:bodyPr wrap="square" rtlCol="0">
              <a:spAutoFit/>
            </a:bodyPr>
            <a:lstStyle/>
            <a:p>
              <a:r>
                <a:rPr lang="en-GB" sz="2800" b="1" dirty="0" smtClean="0"/>
                <a:t>ALICE</a:t>
              </a:r>
              <a:endParaRPr lang="en-GB" sz="2800" b="1" dirty="0"/>
            </a:p>
          </p:txBody>
        </p:sp>
        <p:sp>
          <p:nvSpPr>
            <p:cNvPr id="36" name="Rectangle 35"/>
            <p:cNvSpPr/>
            <p:nvPr/>
          </p:nvSpPr>
          <p:spPr>
            <a:xfrm>
              <a:off x="323528" y="836712"/>
              <a:ext cx="2008883" cy="523220"/>
            </a:xfrm>
            <a:prstGeom prst="rect">
              <a:avLst/>
            </a:prstGeom>
          </p:spPr>
          <p:txBody>
            <a:bodyPr wrap="none">
              <a:spAutoFit/>
            </a:bodyPr>
            <a:lstStyle/>
            <a:p>
              <a:r>
                <a:rPr lang="en-US" sz="2800" b="1" dirty="0" smtClean="0">
                  <a:solidFill>
                    <a:srgbClr val="FF0000"/>
                  </a:solidFill>
                </a:rPr>
                <a:t>Susan Smith</a:t>
              </a:r>
              <a:endParaRPr lang="en-GB" sz="2800" b="1" dirty="0">
                <a:solidFill>
                  <a:srgbClr val="FF0000"/>
                </a:solidFill>
              </a:endParaRPr>
            </a:p>
          </p:txBody>
        </p:sp>
      </p:grpSp>
      <p:grpSp>
        <p:nvGrpSpPr>
          <p:cNvPr id="43" name="Group 42"/>
          <p:cNvGrpSpPr/>
          <p:nvPr/>
        </p:nvGrpSpPr>
        <p:grpSpPr>
          <a:xfrm>
            <a:off x="-9986" y="2092786"/>
            <a:ext cx="9118490" cy="2200310"/>
            <a:chOff x="0" y="1988840"/>
            <a:chExt cx="9118490" cy="2200310"/>
          </a:xfrm>
        </p:grpSpPr>
        <p:pic>
          <p:nvPicPr>
            <p:cNvPr id="22" name="Picture 23" descr="cERL_lattice_2012_02_29_v2009_英語用"/>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44008" y="2276872"/>
              <a:ext cx="4474482" cy="1116777"/>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Rectangle 29"/>
            <p:cNvSpPr/>
            <p:nvPr/>
          </p:nvSpPr>
          <p:spPr>
            <a:xfrm>
              <a:off x="5148064" y="3429000"/>
              <a:ext cx="1620957" cy="400110"/>
            </a:xfrm>
            <a:prstGeom prst="rect">
              <a:avLst/>
            </a:prstGeom>
          </p:spPr>
          <p:txBody>
            <a:bodyPr wrap="none">
              <a:spAutoFit/>
            </a:bodyPr>
            <a:lstStyle/>
            <a:p>
              <a:r>
                <a:rPr lang="en-US" altLang="ja-JP" sz="2000" b="1" dirty="0" smtClean="0"/>
                <a:t>Compact ERL </a:t>
              </a:r>
              <a:endParaRPr lang="en-GB" sz="2000" b="1" dirty="0"/>
            </a:p>
          </p:txBody>
        </p:sp>
        <p:grpSp>
          <p:nvGrpSpPr>
            <p:cNvPr id="33" name="Group 32"/>
            <p:cNvGrpSpPr/>
            <p:nvPr/>
          </p:nvGrpSpPr>
          <p:grpSpPr>
            <a:xfrm>
              <a:off x="0" y="1988840"/>
              <a:ext cx="4139814" cy="2016224"/>
              <a:chOff x="179512" y="2132856"/>
              <a:chExt cx="4139814" cy="2016224"/>
            </a:xfrm>
          </p:grpSpPr>
          <p:pic>
            <p:nvPicPr>
              <p:cNvPr id="1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b="32258"/>
              <a:stretch>
                <a:fillRect/>
              </a:stretch>
            </p:blipFill>
            <p:spPr bwMode="auto">
              <a:xfrm>
                <a:off x="179512" y="2132856"/>
                <a:ext cx="4139814" cy="1914634"/>
              </a:xfrm>
              <a:prstGeom prst="rect">
                <a:avLst/>
              </a:prstGeom>
              <a:solidFill>
                <a:srgbClr val="D3EBED"/>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2" name="Rectangle 31"/>
              <p:cNvSpPr/>
              <p:nvPr/>
            </p:nvSpPr>
            <p:spPr>
              <a:xfrm>
                <a:off x="1619672" y="3933056"/>
                <a:ext cx="172819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ectangle 33"/>
            <p:cNvSpPr/>
            <p:nvPr/>
          </p:nvSpPr>
          <p:spPr>
            <a:xfrm>
              <a:off x="467544" y="3789040"/>
              <a:ext cx="2443939" cy="400110"/>
            </a:xfrm>
            <a:prstGeom prst="rect">
              <a:avLst/>
            </a:prstGeom>
          </p:spPr>
          <p:txBody>
            <a:bodyPr wrap="none">
              <a:spAutoFit/>
            </a:bodyPr>
            <a:lstStyle/>
            <a:p>
              <a:r>
                <a:rPr lang="en-US" altLang="ja-JP" b="1" dirty="0" smtClean="0"/>
                <a:t>3GeV ERL Light </a:t>
              </a:r>
              <a:r>
                <a:rPr lang="en-US" altLang="ja-JP" sz="2000" b="1" dirty="0" smtClean="0"/>
                <a:t>Source</a:t>
              </a:r>
              <a:r>
                <a:rPr lang="en-US" altLang="ja-JP" b="1" dirty="0" smtClean="0"/>
                <a:t> </a:t>
              </a:r>
              <a:endParaRPr lang="en-GB" b="1" dirty="0"/>
            </a:p>
          </p:txBody>
        </p:sp>
        <p:sp>
          <p:nvSpPr>
            <p:cNvPr id="29" name="Rectangle 28"/>
            <p:cNvSpPr/>
            <p:nvPr/>
          </p:nvSpPr>
          <p:spPr>
            <a:xfrm>
              <a:off x="3131840" y="2132856"/>
              <a:ext cx="2159566" cy="523220"/>
            </a:xfrm>
            <a:prstGeom prst="rect">
              <a:avLst/>
            </a:prstGeom>
          </p:spPr>
          <p:txBody>
            <a:bodyPr wrap="none">
              <a:spAutoFit/>
            </a:bodyPr>
            <a:lstStyle/>
            <a:p>
              <a:r>
                <a:rPr lang="en-US" sz="2800" b="1" dirty="0" smtClean="0"/>
                <a:t>ERLs in Japan</a:t>
              </a:r>
              <a:endParaRPr lang="en-GB" sz="2800" b="1" dirty="0"/>
            </a:p>
          </p:txBody>
        </p:sp>
        <p:sp>
          <p:nvSpPr>
            <p:cNvPr id="38" name="Rectangle 37"/>
            <p:cNvSpPr/>
            <p:nvPr/>
          </p:nvSpPr>
          <p:spPr>
            <a:xfrm>
              <a:off x="3059832" y="2564904"/>
              <a:ext cx="2591351" cy="523220"/>
            </a:xfrm>
            <a:prstGeom prst="rect">
              <a:avLst/>
            </a:prstGeom>
          </p:spPr>
          <p:txBody>
            <a:bodyPr wrap="none">
              <a:spAutoFit/>
            </a:bodyPr>
            <a:lstStyle/>
            <a:p>
              <a:pPr algn="ctr"/>
              <a:r>
                <a:rPr lang="en-US" altLang="ja-JP" sz="2800" b="1" dirty="0" smtClean="0">
                  <a:solidFill>
                    <a:srgbClr val="FF0000"/>
                  </a:solidFill>
                </a:rPr>
                <a:t>Shogo Sakanaka</a:t>
              </a:r>
              <a:endParaRPr lang="en-US" altLang="ja-JP" sz="2800" b="1" dirty="0">
                <a:solidFill>
                  <a:srgbClr val="FF0000"/>
                </a:solidFill>
              </a:endParaRPr>
            </a:p>
          </p:txBody>
        </p:sp>
      </p:grpSp>
      <p:grpSp>
        <p:nvGrpSpPr>
          <p:cNvPr id="50" name="Group 49"/>
          <p:cNvGrpSpPr/>
          <p:nvPr/>
        </p:nvGrpSpPr>
        <p:grpSpPr>
          <a:xfrm>
            <a:off x="179512" y="4509120"/>
            <a:ext cx="4367455" cy="2348880"/>
            <a:chOff x="179512" y="4509120"/>
            <a:chExt cx="4367455" cy="2348880"/>
          </a:xfrm>
        </p:grpSpPr>
        <p:pic>
          <p:nvPicPr>
            <p:cNvPr id="10"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51520" y="4509120"/>
              <a:ext cx="4146250" cy="16600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2843808" y="5877272"/>
              <a:ext cx="1703159" cy="523220"/>
            </a:xfrm>
            <a:prstGeom prst="rect">
              <a:avLst/>
            </a:prstGeom>
          </p:spPr>
          <p:txBody>
            <a:bodyPr wrap="none">
              <a:spAutoFit/>
            </a:bodyPr>
            <a:lstStyle/>
            <a:p>
              <a:r>
                <a:rPr lang="en-US" sz="2800" b="1" dirty="0" err="1" smtClean="0"/>
                <a:t>B</a:t>
              </a:r>
              <a:r>
                <a:rPr lang="en-US" sz="2800" b="1" i="1" dirty="0" err="1" smtClean="0"/>
                <a:t>ERL</a:t>
              </a:r>
              <a:r>
                <a:rPr lang="en-US" sz="2800" b="1" dirty="0" err="1" smtClean="0"/>
                <a:t>inPro</a:t>
              </a:r>
              <a:endParaRPr lang="en-GB" sz="2800" b="1" dirty="0"/>
            </a:p>
          </p:txBody>
        </p:sp>
        <p:sp>
          <p:nvSpPr>
            <p:cNvPr id="40" name="Rectangle 39"/>
            <p:cNvSpPr/>
            <p:nvPr/>
          </p:nvSpPr>
          <p:spPr>
            <a:xfrm>
              <a:off x="179512" y="6334780"/>
              <a:ext cx="3045514" cy="523220"/>
            </a:xfrm>
            <a:prstGeom prst="rect">
              <a:avLst/>
            </a:prstGeom>
          </p:spPr>
          <p:txBody>
            <a:bodyPr wrap="none">
              <a:spAutoFit/>
            </a:bodyPr>
            <a:lstStyle/>
            <a:p>
              <a:r>
                <a:rPr lang="en-GB" sz="2800" b="1" dirty="0" smtClean="0">
                  <a:solidFill>
                    <a:srgbClr val="FF0000"/>
                  </a:solidFill>
                </a:rPr>
                <a:t>Andreas Jankowiak</a:t>
              </a:r>
              <a:endParaRPr lang="en-GB" sz="2800" b="1" dirty="0">
                <a:solidFill>
                  <a:srgbClr val="FF0000"/>
                </a:solidFill>
              </a:endParaRPr>
            </a:p>
          </p:txBody>
        </p:sp>
      </p:grpSp>
      <p:grpSp>
        <p:nvGrpSpPr>
          <p:cNvPr id="49" name="Group 48"/>
          <p:cNvGrpSpPr/>
          <p:nvPr/>
        </p:nvGrpSpPr>
        <p:grpSpPr>
          <a:xfrm>
            <a:off x="3850041" y="3356992"/>
            <a:ext cx="5293959" cy="3501008"/>
            <a:chOff x="3850041" y="3356992"/>
            <a:chExt cx="5293959" cy="3501008"/>
          </a:xfrm>
        </p:grpSpPr>
        <p:sp>
          <p:nvSpPr>
            <p:cNvPr id="16" name="正方形/長方形 44"/>
            <p:cNvSpPr/>
            <p:nvPr/>
          </p:nvSpPr>
          <p:spPr>
            <a:xfrm>
              <a:off x="3850041" y="3383437"/>
              <a:ext cx="145895" cy="114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ja-JP" altLang="en-US"/>
            </a:p>
          </p:txBody>
        </p:sp>
        <p:grpSp>
          <p:nvGrpSpPr>
            <p:cNvPr id="42" name="Group 41"/>
            <p:cNvGrpSpPr/>
            <p:nvPr/>
          </p:nvGrpSpPr>
          <p:grpSpPr>
            <a:xfrm>
              <a:off x="4788024" y="4221088"/>
              <a:ext cx="4355976" cy="2035388"/>
              <a:chOff x="4723254" y="4797152"/>
              <a:chExt cx="4355976" cy="2035388"/>
            </a:xfrm>
          </p:grpSpPr>
          <p:sp>
            <p:nvSpPr>
              <p:cNvPr id="27" name="Rectangle 26"/>
              <p:cNvSpPr/>
              <p:nvPr/>
            </p:nvSpPr>
            <p:spPr>
              <a:xfrm>
                <a:off x="6804248" y="6309320"/>
                <a:ext cx="2274982" cy="523220"/>
              </a:xfrm>
              <a:prstGeom prst="rect">
                <a:avLst/>
              </a:prstGeom>
            </p:spPr>
            <p:txBody>
              <a:bodyPr wrap="none">
                <a:spAutoFit/>
              </a:bodyPr>
              <a:lstStyle/>
              <a:p>
                <a:r>
                  <a:rPr lang="en-US" sz="2800" b="1" dirty="0" smtClean="0"/>
                  <a:t>JLAB ERL/FELs</a:t>
                </a:r>
                <a:endParaRPr lang="en-GB" sz="2800" b="1" dirty="0"/>
              </a:p>
            </p:txBody>
          </p:sp>
          <p:sp>
            <p:nvSpPr>
              <p:cNvPr id="35" name="Rectangle 34"/>
              <p:cNvSpPr/>
              <p:nvPr/>
            </p:nvSpPr>
            <p:spPr>
              <a:xfrm>
                <a:off x="4723254" y="4797152"/>
                <a:ext cx="2202462" cy="523220"/>
              </a:xfrm>
              <a:prstGeom prst="rect">
                <a:avLst/>
              </a:prstGeom>
            </p:spPr>
            <p:txBody>
              <a:bodyPr wrap="none">
                <a:spAutoFit/>
              </a:bodyPr>
              <a:lstStyle/>
              <a:p>
                <a:r>
                  <a:rPr lang="en-US" sz="2800" b="1" dirty="0" smtClean="0">
                    <a:solidFill>
                      <a:srgbClr val="FF0000"/>
                    </a:solidFill>
                  </a:rPr>
                  <a:t>Dave Douglas</a:t>
                </a:r>
                <a:endParaRPr lang="en-GB" sz="2800" b="1" dirty="0">
                  <a:solidFill>
                    <a:srgbClr val="FF0000"/>
                  </a:solidFill>
                </a:endParaRPr>
              </a:p>
            </p:txBody>
          </p:sp>
        </p:grpSp>
        <p:grpSp>
          <p:nvGrpSpPr>
            <p:cNvPr id="46" name="Group 45"/>
            <p:cNvGrpSpPr/>
            <p:nvPr/>
          </p:nvGrpSpPr>
          <p:grpSpPr>
            <a:xfrm>
              <a:off x="4716016" y="3356992"/>
              <a:ext cx="3960440" cy="3501008"/>
              <a:chOff x="2971800" y="1372527"/>
              <a:chExt cx="6217921" cy="5485475"/>
            </a:xfrm>
          </p:grpSpPr>
          <p:pic>
            <p:nvPicPr>
              <p:cNvPr id="47" name="Picture 46" descr="IR_clear.png"/>
              <p:cNvPicPr>
                <a:picLocks noChangeAspect="1"/>
              </p:cNvPicPr>
              <p:nvPr/>
            </p:nvPicPr>
            <p:blipFill>
              <a:blip r:embed="rId7" cstate="print"/>
              <a:stretch>
                <a:fillRect/>
              </a:stretch>
            </p:blipFill>
            <p:spPr>
              <a:xfrm>
                <a:off x="2971800" y="1372527"/>
                <a:ext cx="6217921" cy="5485475"/>
              </a:xfrm>
              <a:prstGeom prst="rect">
                <a:avLst/>
              </a:prstGeom>
            </p:spPr>
          </p:pic>
          <p:pic>
            <p:nvPicPr>
              <p:cNvPr id="48" name="Picture 47" descr="UV_clear.png"/>
              <p:cNvPicPr>
                <a:picLocks noChangeAspect="1"/>
              </p:cNvPicPr>
              <p:nvPr/>
            </p:nvPicPr>
            <p:blipFill>
              <a:blip r:embed="rId8" cstate="print"/>
              <a:stretch>
                <a:fillRect/>
              </a:stretch>
            </p:blipFill>
            <p:spPr>
              <a:xfrm>
                <a:off x="4042956" y="2211721"/>
                <a:ext cx="4846320" cy="4359057"/>
              </a:xfrm>
              <a:prstGeom prst="rect">
                <a:avLst/>
              </a:prstGeom>
            </p:spPr>
          </p:pic>
        </p:grpSp>
      </p:grpSp>
      <p:sp>
        <p:nvSpPr>
          <p:cNvPr id="25" name="TextBox 24"/>
          <p:cNvSpPr txBox="1"/>
          <p:nvPr/>
        </p:nvSpPr>
        <p:spPr>
          <a:xfrm>
            <a:off x="4211960" y="0"/>
            <a:ext cx="4752528" cy="769441"/>
          </a:xfrm>
          <a:prstGeom prst="rect">
            <a:avLst/>
          </a:prstGeom>
          <a:noFill/>
        </p:spPr>
        <p:txBody>
          <a:bodyPr wrap="square" rtlCol="0">
            <a:spAutoFit/>
          </a:bodyPr>
          <a:lstStyle/>
          <a:p>
            <a:r>
              <a:rPr lang="en-GB" sz="4400" dirty="0" smtClean="0"/>
              <a:t>Status and News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44"/>
          <p:cNvSpPr/>
          <p:nvPr/>
        </p:nvSpPr>
        <p:spPr>
          <a:xfrm>
            <a:off x="1547664" y="1871269"/>
            <a:ext cx="145895" cy="114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ja-JP" altLang="en-US"/>
          </a:p>
        </p:txBody>
      </p:sp>
      <p:grpSp>
        <p:nvGrpSpPr>
          <p:cNvPr id="5" name="Group 45"/>
          <p:cNvGrpSpPr/>
          <p:nvPr/>
        </p:nvGrpSpPr>
        <p:grpSpPr>
          <a:xfrm>
            <a:off x="2555775" y="1844824"/>
            <a:ext cx="3960441" cy="3501009"/>
            <a:chOff x="2971800" y="1372527"/>
            <a:chExt cx="6217920" cy="5485475"/>
          </a:xfrm>
        </p:grpSpPr>
        <p:pic>
          <p:nvPicPr>
            <p:cNvPr id="6" name="Picture 5" descr="IR_clear.png"/>
            <p:cNvPicPr>
              <a:picLocks noChangeAspect="1"/>
            </p:cNvPicPr>
            <p:nvPr/>
          </p:nvPicPr>
          <p:blipFill>
            <a:blip r:embed="rId2" cstate="print"/>
            <a:stretch>
              <a:fillRect/>
            </a:stretch>
          </p:blipFill>
          <p:spPr>
            <a:xfrm>
              <a:off x="2971800" y="1372527"/>
              <a:ext cx="6217920" cy="5485475"/>
            </a:xfrm>
            <a:prstGeom prst="rect">
              <a:avLst/>
            </a:prstGeom>
          </p:spPr>
        </p:pic>
        <p:pic>
          <p:nvPicPr>
            <p:cNvPr id="7" name="Picture 6" descr="UV_clear.png"/>
            <p:cNvPicPr>
              <a:picLocks noChangeAspect="1"/>
            </p:cNvPicPr>
            <p:nvPr/>
          </p:nvPicPr>
          <p:blipFill>
            <a:blip r:embed="rId3" cstate="print"/>
            <a:stretch>
              <a:fillRect/>
            </a:stretch>
          </p:blipFill>
          <p:spPr>
            <a:xfrm>
              <a:off x="4042956" y="2211721"/>
              <a:ext cx="4846320" cy="4359057"/>
            </a:xfrm>
            <a:prstGeom prst="rect">
              <a:avLst/>
            </a:prstGeom>
          </p:spPr>
        </p:pic>
      </p:grpSp>
      <p:sp>
        <p:nvSpPr>
          <p:cNvPr id="10" name="Content Placeholder 2"/>
          <p:cNvSpPr txBox="1">
            <a:spLocks/>
          </p:cNvSpPr>
          <p:nvPr/>
        </p:nvSpPr>
        <p:spPr>
          <a:xfrm>
            <a:off x="0" y="1"/>
            <a:ext cx="4572000" cy="278092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THz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beamline</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~10s of W @ 0.2 – 1.5 THz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IR FEL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High power FEL, optics, beam dynamics studies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14+ kW at 1.6 microns; several kW @ multiple wavelengths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UV FEL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Recently commissioned (summer 2010)</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High power (100+W) CW 700, 400 nm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Coherent harmonics into VUV (10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eV</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Rectangle 10"/>
          <p:cNvSpPr/>
          <p:nvPr/>
        </p:nvSpPr>
        <p:spPr>
          <a:xfrm>
            <a:off x="4572000" y="0"/>
            <a:ext cx="4572000" cy="369332"/>
          </a:xfrm>
          <a:prstGeom prst="rect">
            <a:avLst/>
          </a:prstGeom>
        </p:spPr>
        <p:txBody>
          <a:bodyPr>
            <a:spAutoFit/>
          </a:bodyPr>
          <a:lstStyle/>
          <a:p>
            <a:r>
              <a:rPr lang="en-US" b="1" dirty="0" smtClean="0">
                <a:solidFill>
                  <a:srgbClr val="FF0000"/>
                </a:solidFill>
              </a:rPr>
              <a:t>Now lasing CW again in the IR</a:t>
            </a:r>
          </a:p>
        </p:txBody>
      </p:sp>
      <p:grpSp>
        <p:nvGrpSpPr>
          <p:cNvPr id="12" name="Group 11"/>
          <p:cNvGrpSpPr/>
          <p:nvPr/>
        </p:nvGrpSpPr>
        <p:grpSpPr>
          <a:xfrm>
            <a:off x="1187624" y="836712"/>
            <a:ext cx="7245350" cy="5484812"/>
            <a:chOff x="1408113" y="687388"/>
            <a:chExt cx="7245350" cy="5484812"/>
          </a:xfrm>
        </p:grpSpPr>
        <p:grpSp>
          <p:nvGrpSpPr>
            <p:cNvPr id="13" name="Group 52"/>
            <p:cNvGrpSpPr>
              <a:grpSpLocks/>
            </p:cNvGrpSpPr>
            <p:nvPr/>
          </p:nvGrpSpPr>
          <p:grpSpPr bwMode="auto">
            <a:xfrm>
              <a:off x="1524000" y="687388"/>
              <a:ext cx="6218238" cy="5484812"/>
              <a:chOff x="1524000" y="686726"/>
              <a:chExt cx="6217920" cy="5485474"/>
            </a:xfrm>
          </p:grpSpPr>
          <p:pic>
            <p:nvPicPr>
              <p:cNvPr id="62" name="Picture 53" descr="UV_clear.png"/>
              <p:cNvPicPr>
                <a:picLocks noChangeAspect="1"/>
              </p:cNvPicPr>
              <p:nvPr/>
            </p:nvPicPr>
            <p:blipFill>
              <a:blip r:embed="rId3" cstate="print"/>
              <a:srcRect/>
              <a:stretch>
                <a:fillRect/>
              </a:stretch>
            </p:blipFill>
            <p:spPr bwMode="auto">
              <a:xfrm>
                <a:off x="2640876" y="1525921"/>
                <a:ext cx="4846320" cy="4359057"/>
              </a:xfrm>
              <a:prstGeom prst="rect">
                <a:avLst/>
              </a:prstGeom>
              <a:noFill/>
              <a:ln w="9525">
                <a:noFill/>
                <a:miter lim="800000"/>
                <a:headEnd/>
                <a:tailEnd/>
              </a:ln>
            </p:spPr>
          </p:pic>
          <p:pic>
            <p:nvPicPr>
              <p:cNvPr id="63" name="Picture 54" descr="IR_clear.png"/>
              <p:cNvPicPr>
                <a:picLocks noChangeAspect="1"/>
              </p:cNvPicPr>
              <p:nvPr/>
            </p:nvPicPr>
            <p:blipFill>
              <a:blip r:embed="rId2" cstate="print"/>
              <a:srcRect/>
              <a:stretch>
                <a:fillRect/>
              </a:stretch>
            </p:blipFill>
            <p:spPr bwMode="auto">
              <a:xfrm>
                <a:off x="1524000" y="686726"/>
                <a:ext cx="6217920" cy="5485474"/>
              </a:xfrm>
              <a:prstGeom prst="rect">
                <a:avLst/>
              </a:prstGeom>
              <a:noFill/>
              <a:ln w="9525">
                <a:noFill/>
                <a:miter lim="800000"/>
                <a:headEnd/>
                <a:tailEnd/>
              </a:ln>
            </p:spPr>
          </p:pic>
          <p:sp>
            <p:nvSpPr>
              <p:cNvPr id="64" name="TextBox 55"/>
              <p:cNvSpPr txBox="1">
                <a:spLocks noChangeArrowheads="1"/>
              </p:cNvSpPr>
              <p:nvPr/>
            </p:nvSpPr>
            <p:spPr bwMode="auto">
              <a:xfrm>
                <a:off x="5738975" y="733519"/>
                <a:ext cx="788999" cy="307777"/>
              </a:xfrm>
              <a:prstGeom prst="rect">
                <a:avLst/>
              </a:prstGeom>
              <a:noFill/>
              <a:ln w="9525">
                <a:noFill/>
                <a:miter lim="800000"/>
                <a:headEnd/>
                <a:tailEnd/>
              </a:ln>
            </p:spPr>
            <p:txBody>
              <a:bodyPr wrap="none">
                <a:spAutoFit/>
              </a:bodyPr>
              <a:lstStyle/>
              <a:p>
                <a:pPr eaLnBrk="0" hangingPunct="0"/>
                <a:r>
                  <a:rPr lang="en-US" sz="1400" dirty="0">
                    <a:solidFill>
                      <a:srgbClr val="000000"/>
                    </a:solidFill>
                    <a:latin typeface="Tahoma" pitchFamily="34" charset="0"/>
                    <a:cs typeface="Tahoma" pitchFamily="34" charset="0"/>
                  </a:rPr>
                  <a:t>DC Gun</a:t>
                </a:r>
              </a:p>
            </p:txBody>
          </p:sp>
          <p:sp>
            <p:nvSpPr>
              <p:cNvPr id="65" name="TextBox 56"/>
              <p:cNvSpPr txBox="1">
                <a:spLocks noChangeArrowheads="1"/>
              </p:cNvSpPr>
              <p:nvPr/>
            </p:nvSpPr>
            <p:spPr bwMode="auto">
              <a:xfrm rot="-2454168">
                <a:off x="3974275" y="2853499"/>
                <a:ext cx="954107" cy="307777"/>
              </a:xfrm>
              <a:prstGeom prst="rect">
                <a:avLst/>
              </a:prstGeom>
              <a:noFill/>
              <a:ln w="9525">
                <a:noFill/>
                <a:miter lim="800000"/>
                <a:headEnd/>
                <a:tailEnd/>
              </a:ln>
            </p:spPr>
            <p:txBody>
              <a:bodyPr wrap="none">
                <a:spAutoFit/>
              </a:bodyPr>
              <a:lstStyle/>
              <a:p>
                <a:pPr eaLnBrk="0" hangingPunct="0"/>
                <a:r>
                  <a:rPr lang="en-US" sz="1400" dirty="0">
                    <a:solidFill>
                      <a:srgbClr val="000000"/>
                    </a:solidFill>
                    <a:latin typeface="Tahoma" pitchFamily="34" charset="0"/>
                    <a:cs typeface="Tahoma" pitchFamily="34" charset="0"/>
                  </a:rPr>
                  <a:t>SRF </a:t>
                </a:r>
                <a:r>
                  <a:rPr lang="en-US" sz="1400" dirty="0" err="1">
                    <a:solidFill>
                      <a:srgbClr val="000000"/>
                    </a:solidFill>
                    <a:latin typeface="Tahoma" pitchFamily="34" charset="0"/>
                    <a:cs typeface="Tahoma" pitchFamily="34" charset="0"/>
                  </a:rPr>
                  <a:t>Linac</a:t>
                </a:r>
                <a:endParaRPr lang="en-US" sz="1400" dirty="0">
                  <a:solidFill>
                    <a:srgbClr val="000000"/>
                  </a:solidFill>
                  <a:latin typeface="Tahoma" pitchFamily="34" charset="0"/>
                  <a:cs typeface="Tahoma" pitchFamily="34" charset="0"/>
                </a:endParaRPr>
              </a:p>
            </p:txBody>
          </p:sp>
          <p:sp>
            <p:nvSpPr>
              <p:cNvPr id="66" name="TextBox 58"/>
              <p:cNvSpPr txBox="1">
                <a:spLocks noChangeArrowheads="1"/>
              </p:cNvSpPr>
              <p:nvPr/>
            </p:nvSpPr>
            <p:spPr bwMode="auto">
              <a:xfrm>
                <a:off x="3043237" y="4649126"/>
                <a:ext cx="662361" cy="307777"/>
              </a:xfrm>
              <a:prstGeom prst="rect">
                <a:avLst/>
              </a:prstGeom>
              <a:noFill/>
              <a:ln w="9525">
                <a:noFill/>
                <a:miter lim="800000"/>
                <a:headEnd/>
                <a:tailEnd/>
              </a:ln>
            </p:spPr>
            <p:txBody>
              <a:bodyPr wrap="none">
                <a:spAutoFit/>
              </a:bodyPr>
              <a:lstStyle/>
              <a:p>
                <a:pPr eaLnBrk="0" hangingPunct="0"/>
                <a:r>
                  <a:rPr lang="en-US" sz="1400">
                    <a:solidFill>
                      <a:srgbClr val="000000"/>
                    </a:solidFill>
                    <a:latin typeface="Tahoma" pitchFamily="34" charset="0"/>
                    <a:cs typeface="Tahoma" pitchFamily="34" charset="0"/>
                  </a:rPr>
                  <a:t>Dump</a:t>
                </a:r>
              </a:p>
            </p:txBody>
          </p:sp>
          <p:sp>
            <p:nvSpPr>
              <p:cNvPr id="67" name="TextBox 59"/>
              <p:cNvSpPr txBox="1">
                <a:spLocks noChangeArrowheads="1"/>
              </p:cNvSpPr>
              <p:nvPr/>
            </p:nvSpPr>
            <p:spPr bwMode="auto">
              <a:xfrm rot="-2540506">
                <a:off x="5467711" y="2373062"/>
                <a:ext cx="1021433" cy="307777"/>
              </a:xfrm>
              <a:prstGeom prst="rect">
                <a:avLst/>
              </a:prstGeom>
              <a:noFill/>
              <a:ln w="9525">
                <a:noFill/>
                <a:miter lim="800000"/>
                <a:headEnd/>
                <a:tailEnd/>
              </a:ln>
            </p:spPr>
            <p:txBody>
              <a:bodyPr wrap="none">
                <a:spAutoFit/>
              </a:bodyPr>
              <a:lstStyle/>
              <a:p>
                <a:pPr eaLnBrk="0" hangingPunct="0"/>
                <a:r>
                  <a:rPr lang="en-US" sz="1400">
                    <a:solidFill>
                      <a:srgbClr val="000000"/>
                    </a:solidFill>
                    <a:latin typeface="Tahoma" pitchFamily="34" charset="0"/>
                    <a:cs typeface="Tahoma" pitchFamily="34" charset="0"/>
                  </a:rPr>
                  <a:t>IR Wiggler</a:t>
                </a:r>
              </a:p>
            </p:txBody>
          </p:sp>
          <p:sp>
            <p:nvSpPr>
              <p:cNvPr id="68" name="TextBox 60"/>
              <p:cNvSpPr txBox="1">
                <a:spLocks noChangeArrowheads="1"/>
              </p:cNvSpPr>
              <p:nvPr/>
            </p:nvSpPr>
            <p:spPr bwMode="auto">
              <a:xfrm rot="-2540506">
                <a:off x="3874103" y="3437768"/>
                <a:ext cx="1638590" cy="307777"/>
              </a:xfrm>
              <a:prstGeom prst="rect">
                <a:avLst/>
              </a:prstGeom>
              <a:solidFill>
                <a:schemeClr val="bg1"/>
              </a:solidFill>
              <a:ln w="9525">
                <a:noFill/>
                <a:miter lim="800000"/>
                <a:headEnd/>
                <a:tailEnd/>
              </a:ln>
            </p:spPr>
            <p:txBody>
              <a:bodyPr wrap="none">
                <a:spAutoFit/>
              </a:bodyPr>
              <a:lstStyle/>
              <a:p>
                <a:pPr eaLnBrk="0" hangingPunct="0"/>
                <a:r>
                  <a:rPr lang="en-US" sz="1400">
                    <a:solidFill>
                      <a:srgbClr val="000000"/>
                    </a:solidFill>
                    <a:latin typeface="Tahoma" pitchFamily="34" charset="0"/>
                    <a:cs typeface="Tahoma" pitchFamily="34" charset="0"/>
                  </a:rPr>
                  <a:t>Bunching Chicane</a:t>
                </a:r>
              </a:p>
            </p:txBody>
          </p:sp>
          <p:sp>
            <p:nvSpPr>
              <p:cNvPr id="69" name="Freeform 68"/>
              <p:cNvSpPr/>
              <p:nvPr/>
            </p:nvSpPr>
            <p:spPr>
              <a:xfrm>
                <a:off x="2751075" y="1288461"/>
                <a:ext cx="4635263" cy="4412195"/>
              </a:xfrm>
              <a:custGeom>
                <a:avLst/>
                <a:gdLst>
                  <a:gd name="connsiteX0" fmla="*/ 0 w 4635611"/>
                  <a:gd name="connsiteY0" fmla="*/ 4253948 h 4412974"/>
                  <a:gd name="connsiteX1" fmla="*/ 0 w 4635611"/>
                  <a:gd name="connsiteY1" fmla="*/ 4412974 h 4412974"/>
                  <a:gd name="connsiteX2" fmla="*/ 238539 w 4635611"/>
                  <a:gd name="connsiteY2" fmla="*/ 4381169 h 4412974"/>
                  <a:gd name="connsiteX3" fmla="*/ 4635611 w 4635611"/>
                  <a:gd name="connsiteY3" fmla="*/ 326004 h 4412974"/>
                  <a:gd name="connsiteX4" fmla="*/ 4500439 w 4635611"/>
                  <a:gd name="connsiteY4" fmla="*/ 0 h 4412974"/>
                  <a:gd name="connsiteX5" fmla="*/ 842839 w 4635611"/>
                  <a:gd name="connsiteY5" fmla="*/ 3077155 h 4412974"/>
                  <a:gd name="connsiteX6" fmla="*/ 866692 w 4635611"/>
                  <a:gd name="connsiteY6" fmla="*/ 3506526 h 4412974"/>
                  <a:gd name="connsiteX7" fmla="*/ 818985 w 4635611"/>
                  <a:gd name="connsiteY7" fmla="*/ 3633746 h 4412974"/>
                  <a:gd name="connsiteX8" fmla="*/ 0 w 4635611"/>
                  <a:gd name="connsiteY8" fmla="*/ 4253948 h 4412974"/>
                  <a:gd name="connsiteX0" fmla="*/ 0 w 4635611"/>
                  <a:gd name="connsiteY0" fmla="*/ 4253948 h 4412974"/>
                  <a:gd name="connsiteX1" fmla="*/ 0 w 4635611"/>
                  <a:gd name="connsiteY1" fmla="*/ 4412974 h 4412974"/>
                  <a:gd name="connsiteX2" fmla="*/ 238539 w 4635611"/>
                  <a:gd name="connsiteY2" fmla="*/ 4381169 h 4412974"/>
                  <a:gd name="connsiteX3" fmla="*/ 3649649 w 4635611"/>
                  <a:gd name="connsiteY3" fmla="*/ 1378889 h 4412974"/>
                  <a:gd name="connsiteX4" fmla="*/ 4635611 w 4635611"/>
                  <a:gd name="connsiteY4" fmla="*/ 326004 h 4412974"/>
                  <a:gd name="connsiteX5" fmla="*/ 4500439 w 4635611"/>
                  <a:gd name="connsiteY5" fmla="*/ 0 h 4412974"/>
                  <a:gd name="connsiteX6" fmla="*/ 842839 w 4635611"/>
                  <a:gd name="connsiteY6" fmla="*/ 3077155 h 4412974"/>
                  <a:gd name="connsiteX7" fmla="*/ 866692 w 4635611"/>
                  <a:gd name="connsiteY7" fmla="*/ 3506526 h 4412974"/>
                  <a:gd name="connsiteX8" fmla="*/ 818985 w 4635611"/>
                  <a:gd name="connsiteY8" fmla="*/ 3633746 h 4412974"/>
                  <a:gd name="connsiteX9" fmla="*/ 0 w 4635611"/>
                  <a:gd name="connsiteY9" fmla="*/ 4253948 h 4412974"/>
                  <a:gd name="connsiteX0" fmla="*/ 0 w 4635611"/>
                  <a:gd name="connsiteY0" fmla="*/ 4253948 h 4412974"/>
                  <a:gd name="connsiteX1" fmla="*/ 0 w 4635611"/>
                  <a:gd name="connsiteY1" fmla="*/ 4412974 h 4412974"/>
                  <a:gd name="connsiteX2" fmla="*/ 238539 w 4635611"/>
                  <a:gd name="connsiteY2" fmla="*/ 4381169 h 4412974"/>
                  <a:gd name="connsiteX3" fmla="*/ 3649649 w 4635611"/>
                  <a:gd name="connsiteY3" fmla="*/ 1378889 h 4412974"/>
                  <a:gd name="connsiteX4" fmla="*/ 4335449 w 4635611"/>
                  <a:gd name="connsiteY4" fmla="*/ 769289 h 4412974"/>
                  <a:gd name="connsiteX5" fmla="*/ 4635611 w 4635611"/>
                  <a:gd name="connsiteY5" fmla="*/ 326004 h 4412974"/>
                  <a:gd name="connsiteX6" fmla="*/ 4500439 w 4635611"/>
                  <a:gd name="connsiteY6" fmla="*/ 0 h 4412974"/>
                  <a:gd name="connsiteX7" fmla="*/ 842839 w 4635611"/>
                  <a:gd name="connsiteY7" fmla="*/ 3077155 h 4412974"/>
                  <a:gd name="connsiteX8" fmla="*/ 866692 w 4635611"/>
                  <a:gd name="connsiteY8" fmla="*/ 3506526 h 4412974"/>
                  <a:gd name="connsiteX9" fmla="*/ 818985 w 4635611"/>
                  <a:gd name="connsiteY9" fmla="*/ 3633746 h 4412974"/>
                  <a:gd name="connsiteX10" fmla="*/ 0 w 4635611"/>
                  <a:gd name="connsiteY10" fmla="*/ 4253948 h 441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5611" h="4412974">
                    <a:moveTo>
                      <a:pt x="0" y="4253948"/>
                    </a:moveTo>
                    <a:lnTo>
                      <a:pt x="0" y="4412974"/>
                    </a:lnTo>
                    <a:lnTo>
                      <a:pt x="238539" y="4381169"/>
                    </a:lnTo>
                    <a:lnTo>
                      <a:pt x="3649649" y="1378889"/>
                    </a:lnTo>
                    <a:lnTo>
                      <a:pt x="4335449" y="769289"/>
                    </a:lnTo>
                    <a:lnTo>
                      <a:pt x="4635611" y="326004"/>
                    </a:lnTo>
                    <a:lnTo>
                      <a:pt x="4500439" y="0"/>
                    </a:lnTo>
                    <a:lnTo>
                      <a:pt x="842839" y="3077155"/>
                    </a:lnTo>
                    <a:lnTo>
                      <a:pt x="866692" y="3506526"/>
                    </a:lnTo>
                    <a:lnTo>
                      <a:pt x="818985" y="3633746"/>
                    </a:lnTo>
                    <a:lnTo>
                      <a:pt x="0" y="42539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 name="Group 5"/>
            <p:cNvGrpSpPr>
              <a:grpSpLocks/>
            </p:cNvGrpSpPr>
            <p:nvPr/>
          </p:nvGrpSpPr>
          <p:grpSpPr bwMode="auto">
            <a:xfrm>
              <a:off x="5291138" y="4360863"/>
              <a:ext cx="1419225" cy="1243012"/>
              <a:chOff x="3148" y="2448"/>
              <a:chExt cx="894" cy="783"/>
            </a:xfrm>
          </p:grpSpPr>
          <p:grpSp>
            <p:nvGrpSpPr>
              <p:cNvPr id="55" name="Group 6"/>
              <p:cNvGrpSpPr>
                <a:grpSpLocks/>
              </p:cNvGrpSpPr>
              <p:nvPr/>
            </p:nvGrpSpPr>
            <p:grpSpPr bwMode="auto">
              <a:xfrm>
                <a:off x="3216" y="2448"/>
                <a:ext cx="826" cy="783"/>
                <a:chOff x="1768" y="1555"/>
                <a:chExt cx="826" cy="783"/>
              </a:xfrm>
            </p:grpSpPr>
            <p:sp>
              <p:nvSpPr>
                <p:cNvPr id="57" name="Line 7"/>
                <p:cNvSpPr>
                  <a:spLocks noChangeShapeType="1"/>
                </p:cNvSpPr>
                <p:nvPr/>
              </p:nvSpPr>
              <p:spPr bwMode="auto">
                <a:xfrm flipV="1">
                  <a:off x="2128" y="1618"/>
                  <a:ext cx="0" cy="720"/>
                </a:xfrm>
                <a:prstGeom prst="line">
                  <a:avLst/>
                </a:prstGeom>
                <a:noFill/>
                <a:ln w="9525">
                  <a:solidFill>
                    <a:schemeClr val="tx1"/>
                  </a:solidFill>
                  <a:round/>
                  <a:headEnd/>
                  <a:tailEnd type="triangle" w="med" len="med"/>
                </a:ln>
              </p:spPr>
              <p:txBody>
                <a:bodyPr wrap="none" anchor="ctr"/>
                <a:lstStyle/>
                <a:p>
                  <a:endParaRPr lang="en-US"/>
                </a:p>
              </p:txBody>
            </p:sp>
            <p:sp>
              <p:nvSpPr>
                <p:cNvPr id="58" name="Line 8"/>
                <p:cNvSpPr>
                  <a:spLocks noChangeShapeType="1"/>
                </p:cNvSpPr>
                <p:nvPr/>
              </p:nvSpPr>
              <p:spPr bwMode="auto">
                <a:xfrm rot="5400000" flipH="1" flipV="1">
                  <a:off x="2128" y="1618"/>
                  <a:ext cx="0" cy="720"/>
                </a:xfrm>
                <a:prstGeom prst="line">
                  <a:avLst/>
                </a:prstGeom>
                <a:noFill/>
                <a:ln w="9525">
                  <a:solidFill>
                    <a:schemeClr val="tx1"/>
                  </a:solidFill>
                  <a:round/>
                  <a:headEnd/>
                  <a:tailEnd type="triangle" w="med" len="med"/>
                </a:ln>
              </p:spPr>
              <p:txBody>
                <a:bodyPr wrap="none" anchor="ctr"/>
                <a:lstStyle/>
                <a:p>
                  <a:endParaRPr lang="en-US"/>
                </a:p>
              </p:txBody>
            </p:sp>
            <p:sp>
              <p:nvSpPr>
                <p:cNvPr id="59" name="Oval 9"/>
                <p:cNvSpPr>
                  <a:spLocks noChangeArrowheads="1"/>
                </p:cNvSpPr>
                <p:nvPr/>
              </p:nvSpPr>
              <p:spPr bwMode="auto">
                <a:xfrm rot="-5475630">
                  <a:off x="2007" y="1959"/>
                  <a:ext cx="242" cy="46"/>
                </a:xfrm>
                <a:prstGeom prst="ellipse">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sp>
              <p:nvSpPr>
                <p:cNvPr id="60" name="Text Box 10"/>
                <p:cNvSpPr txBox="1">
                  <a:spLocks noChangeArrowheads="1"/>
                </p:cNvSpPr>
                <p:nvPr/>
              </p:nvSpPr>
              <p:spPr bwMode="auto">
                <a:xfrm>
                  <a:off x="1971" y="1555"/>
                  <a:ext cx="191"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E</a:t>
                  </a:r>
                  <a:endParaRPr lang="en-US" sz="2400">
                    <a:latin typeface="Calibri" pitchFamily="34" charset="0"/>
                  </a:endParaRPr>
                </a:p>
              </p:txBody>
            </p:sp>
            <p:sp>
              <p:nvSpPr>
                <p:cNvPr id="61" name="Text Box 11"/>
                <p:cNvSpPr txBox="1">
                  <a:spLocks noChangeArrowheads="1"/>
                </p:cNvSpPr>
                <p:nvPr/>
              </p:nvSpPr>
              <p:spPr bwMode="auto">
                <a:xfrm>
                  <a:off x="2403" y="1961"/>
                  <a:ext cx="191" cy="192"/>
                </a:xfrm>
                <a:prstGeom prst="rect">
                  <a:avLst/>
                </a:prstGeom>
                <a:noFill/>
                <a:ln w="9525">
                  <a:noFill/>
                  <a:miter lim="800000"/>
                  <a:headEnd/>
                  <a:tailEnd/>
                </a:ln>
              </p:spPr>
              <p:txBody>
                <a:bodyPr>
                  <a:spAutoFit/>
                </a:bodyPr>
                <a:lstStyle/>
                <a:p>
                  <a:pPr>
                    <a:spcBef>
                      <a:spcPct val="50000"/>
                    </a:spcBef>
                  </a:pPr>
                  <a:r>
                    <a:rPr lang="en-US" sz="1400">
                      <a:latin typeface="Symbol" pitchFamily="18" charset="2"/>
                    </a:rPr>
                    <a:t>f</a:t>
                  </a:r>
                  <a:endParaRPr lang="en-US" sz="2400">
                    <a:latin typeface="Symbol" pitchFamily="18" charset="2"/>
                  </a:endParaRPr>
                </a:p>
              </p:txBody>
            </p:sp>
          </p:grpSp>
          <p:sp>
            <p:nvSpPr>
              <p:cNvPr id="56" name="Freeform 12"/>
              <p:cNvSpPr>
                <a:spLocks/>
              </p:cNvSpPr>
              <p:nvPr/>
            </p:nvSpPr>
            <p:spPr bwMode="auto">
              <a:xfrm>
                <a:off x="3148" y="2482"/>
                <a:ext cx="308" cy="302"/>
              </a:xfrm>
              <a:custGeom>
                <a:avLst/>
                <a:gdLst>
                  <a:gd name="T0" fmla="*/ 308 w 308"/>
                  <a:gd name="T1" fmla="*/ 302 h 302"/>
                  <a:gd name="T2" fmla="*/ 108 w 308"/>
                  <a:gd name="T3" fmla="*/ 241 h 302"/>
                  <a:gd name="T4" fmla="*/ 34 w 308"/>
                  <a:gd name="T5" fmla="*/ 143 h 302"/>
                  <a:gd name="T6" fmla="*/ 0 w 308"/>
                  <a:gd name="T7" fmla="*/ 0 h 302"/>
                  <a:gd name="T8" fmla="*/ 0 60000 65536"/>
                  <a:gd name="T9" fmla="*/ 0 60000 65536"/>
                  <a:gd name="T10" fmla="*/ 0 60000 65536"/>
                  <a:gd name="T11" fmla="*/ 0 60000 65536"/>
                  <a:gd name="T12" fmla="*/ 0 w 308"/>
                  <a:gd name="T13" fmla="*/ 0 h 302"/>
                  <a:gd name="T14" fmla="*/ 308 w 308"/>
                  <a:gd name="T15" fmla="*/ 302 h 302"/>
                </a:gdLst>
                <a:ahLst/>
                <a:cxnLst>
                  <a:cxn ang="T8">
                    <a:pos x="T0" y="T1"/>
                  </a:cxn>
                  <a:cxn ang="T9">
                    <a:pos x="T2" y="T3"/>
                  </a:cxn>
                  <a:cxn ang="T10">
                    <a:pos x="T4" y="T5"/>
                  </a:cxn>
                  <a:cxn ang="T11">
                    <a:pos x="T6" y="T7"/>
                  </a:cxn>
                </a:cxnLst>
                <a:rect l="T12" t="T13" r="T14" b="T15"/>
                <a:pathLst>
                  <a:path w="308" h="302">
                    <a:moveTo>
                      <a:pt x="308" y="302"/>
                    </a:moveTo>
                    <a:cubicBezTo>
                      <a:pt x="274" y="292"/>
                      <a:pt x="153" y="268"/>
                      <a:pt x="108" y="241"/>
                    </a:cubicBezTo>
                    <a:cubicBezTo>
                      <a:pt x="63" y="214"/>
                      <a:pt x="52" y="183"/>
                      <a:pt x="34" y="143"/>
                    </a:cubicBezTo>
                    <a:cubicBezTo>
                      <a:pt x="16" y="103"/>
                      <a:pt x="7" y="30"/>
                      <a:pt x="0" y="0"/>
                    </a:cubicBezTo>
                  </a:path>
                </a:pathLst>
              </a:custGeom>
              <a:noFill/>
              <a:ln w="9525">
                <a:solidFill>
                  <a:schemeClr val="tx1"/>
                </a:solidFill>
                <a:round/>
                <a:headEnd/>
                <a:tailEnd type="stealth" w="lg" len="lg"/>
              </a:ln>
            </p:spPr>
            <p:txBody>
              <a:bodyPr wrap="none" anchor="ctr"/>
              <a:lstStyle/>
              <a:p>
                <a:endParaRPr lang="en-US"/>
              </a:p>
            </p:txBody>
          </p:sp>
        </p:grpSp>
        <p:grpSp>
          <p:nvGrpSpPr>
            <p:cNvPr id="15" name="Group 13"/>
            <p:cNvGrpSpPr>
              <a:grpSpLocks/>
            </p:cNvGrpSpPr>
            <p:nvPr/>
          </p:nvGrpSpPr>
          <p:grpSpPr bwMode="auto">
            <a:xfrm>
              <a:off x="6340475" y="3421063"/>
              <a:ext cx="1384300" cy="1511300"/>
              <a:chOff x="4032" y="1824"/>
              <a:chExt cx="872" cy="952"/>
            </a:xfrm>
          </p:grpSpPr>
          <p:grpSp>
            <p:nvGrpSpPr>
              <p:cNvPr id="48" name="Group 14"/>
              <p:cNvGrpSpPr>
                <a:grpSpLocks/>
              </p:cNvGrpSpPr>
              <p:nvPr/>
            </p:nvGrpSpPr>
            <p:grpSpPr bwMode="auto">
              <a:xfrm>
                <a:off x="4080" y="1968"/>
                <a:ext cx="824" cy="808"/>
                <a:chOff x="929" y="1560"/>
                <a:chExt cx="824" cy="808"/>
              </a:xfrm>
            </p:grpSpPr>
            <p:sp>
              <p:nvSpPr>
                <p:cNvPr id="50" name="Line 15"/>
                <p:cNvSpPr>
                  <a:spLocks noChangeShapeType="1"/>
                </p:cNvSpPr>
                <p:nvPr/>
              </p:nvSpPr>
              <p:spPr bwMode="auto">
                <a:xfrm flipV="1">
                  <a:off x="1289" y="1641"/>
                  <a:ext cx="0" cy="720"/>
                </a:xfrm>
                <a:prstGeom prst="line">
                  <a:avLst/>
                </a:prstGeom>
                <a:noFill/>
                <a:ln w="9525">
                  <a:solidFill>
                    <a:schemeClr val="tx1"/>
                  </a:solidFill>
                  <a:round/>
                  <a:headEnd/>
                  <a:tailEnd type="triangle" w="med" len="med"/>
                </a:ln>
              </p:spPr>
              <p:txBody>
                <a:bodyPr wrap="none" anchor="ctr"/>
                <a:lstStyle/>
                <a:p>
                  <a:endParaRPr lang="en-US"/>
                </a:p>
              </p:txBody>
            </p:sp>
            <p:sp>
              <p:nvSpPr>
                <p:cNvPr id="51" name="Line 16"/>
                <p:cNvSpPr>
                  <a:spLocks noChangeShapeType="1"/>
                </p:cNvSpPr>
                <p:nvPr/>
              </p:nvSpPr>
              <p:spPr bwMode="auto">
                <a:xfrm rot="5400000" flipH="1" flipV="1">
                  <a:off x="1289" y="1641"/>
                  <a:ext cx="0" cy="720"/>
                </a:xfrm>
                <a:prstGeom prst="line">
                  <a:avLst/>
                </a:prstGeom>
                <a:noFill/>
                <a:ln w="9525">
                  <a:solidFill>
                    <a:schemeClr val="tx1"/>
                  </a:solidFill>
                  <a:round/>
                  <a:headEnd/>
                  <a:tailEnd type="triangle" w="med" len="med"/>
                </a:ln>
              </p:spPr>
              <p:txBody>
                <a:bodyPr wrap="none" anchor="ctr"/>
                <a:lstStyle/>
                <a:p>
                  <a:endParaRPr lang="en-US"/>
                </a:p>
              </p:txBody>
            </p:sp>
            <p:sp>
              <p:nvSpPr>
                <p:cNvPr id="52" name="Oval 17"/>
                <p:cNvSpPr>
                  <a:spLocks noChangeArrowheads="1"/>
                </p:cNvSpPr>
                <p:nvPr/>
              </p:nvSpPr>
              <p:spPr bwMode="auto">
                <a:xfrm rot="-5448019">
                  <a:off x="929" y="1982"/>
                  <a:ext cx="726" cy="46"/>
                </a:xfrm>
                <a:prstGeom prst="ellipse">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sp>
              <p:nvSpPr>
                <p:cNvPr id="53" name="Text Box 18"/>
                <p:cNvSpPr txBox="1">
                  <a:spLocks noChangeArrowheads="1"/>
                </p:cNvSpPr>
                <p:nvPr/>
              </p:nvSpPr>
              <p:spPr bwMode="auto">
                <a:xfrm>
                  <a:off x="1132" y="1560"/>
                  <a:ext cx="191"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E</a:t>
                  </a:r>
                  <a:endParaRPr lang="en-US" sz="2400">
                    <a:latin typeface="Calibri" pitchFamily="34" charset="0"/>
                  </a:endParaRPr>
                </a:p>
              </p:txBody>
            </p:sp>
            <p:sp>
              <p:nvSpPr>
                <p:cNvPr id="54" name="Text Box 19"/>
                <p:cNvSpPr txBox="1">
                  <a:spLocks noChangeArrowheads="1"/>
                </p:cNvSpPr>
                <p:nvPr/>
              </p:nvSpPr>
              <p:spPr bwMode="auto">
                <a:xfrm>
                  <a:off x="1562" y="1966"/>
                  <a:ext cx="191" cy="192"/>
                </a:xfrm>
                <a:prstGeom prst="rect">
                  <a:avLst/>
                </a:prstGeom>
                <a:noFill/>
                <a:ln w="9525">
                  <a:noFill/>
                  <a:miter lim="800000"/>
                  <a:headEnd/>
                  <a:tailEnd/>
                </a:ln>
              </p:spPr>
              <p:txBody>
                <a:bodyPr>
                  <a:spAutoFit/>
                </a:bodyPr>
                <a:lstStyle/>
                <a:p>
                  <a:pPr>
                    <a:spcBef>
                      <a:spcPct val="50000"/>
                    </a:spcBef>
                  </a:pPr>
                  <a:r>
                    <a:rPr lang="en-US" sz="1400">
                      <a:latin typeface="Symbol" pitchFamily="18" charset="2"/>
                    </a:rPr>
                    <a:t>f</a:t>
                  </a:r>
                  <a:endParaRPr lang="en-US" sz="2400">
                    <a:latin typeface="Symbol" pitchFamily="18" charset="2"/>
                  </a:endParaRPr>
                </a:p>
              </p:txBody>
            </p:sp>
          </p:grpSp>
          <p:sp>
            <p:nvSpPr>
              <p:cNvPr id="49" name="Freeform 20"/>
              <p:cNvSpPr>
                <a:spLocks/>
              </p:cNvSpPr>
              <p:nvPr/>
            </p:nvSpPr>
            <p:spPr bwMode="auto">
              <a:xfrm>
                <a:off x="4032" y="1824"/>
                <a:ext cx="284" cy="512"/>
              </a:xfrm>
              <a:custGeom>
                <a:avLst/>
                <a:gdLst>
                  <a:gd name="T0" fmla="*/ 284 w 284"/>
                  <a:gd name="T1" fmla="*/ 512 h 512"/>
                  <a:gd name="T2" fmla="*/ 105 w 284"/>
                  <a:gd name="T3" fmla="*/ 383 h 512"/>
                  <a:gd name="T4" fmla="*/ 24 w 284"/>
                  <a:gd name="T5" fmla="*/ 237 h 512"/>
                  <a:gd name="T6" fmla="*/ 0 w 284"/>
                  <a:gd name="T7" fmla="*/ 0 h 512"/>
                  <a:gd name="T8" fmla="*/ 0 60000 65536"/>
                  <a:gd name="T9" fmla="*/ 0 60000 65536"/>
                  <a:gd name="T10" fmla="*/ 0 60000 65536"/>
                  <a:gd name="T11" fmla="*/ 0 60000 65536"/>
                  <a:gd name="T12" fmla="*/ 0 w 284"/>
                  <a:gd name="T13" fmla="*/ 0 h 512"/>
                  <a:gd name="T14" fmla="*/ 284 w 284"/>
                  <a:gd name="T15" fmla="*/ 512 h 512"/>
                </a:gdLst>
                <a:ahLst/>
                <a:cxnLst>
                  <a:cxn ang="T8">
                    <a:pos x="T0" y="T1"/>
                  </a:cxn>
                  <a:cxn ang="T9">
                    <a:pos x="T2" y="T3"/>
                  </a:cxn>
                  <a:cxn ang="T10">
                    <a:pos x="T4" y="T5"/>
                  </a:cxn>
                  <a:cxn ang="T11">
                    <a:pos x="T6" y="T7"/>
                  </a:cxn>
                </a:cxnLst>
                <a:rect l="T12" t="T13" r="T14" b="T15"/>
                <a:pathLst>
                  <a:path w="284" h="512">
                    <a:moveTo>
                      <a:pt x="284" y="512"/>
                    </a:moveTo>
                    <a:cubicBezTo>
                      <a:pt x="254" y="492"/>
                      <a:pt x="148" y="429"/>
                      <a:pt x="105" y="383"/>
                    </a:cubicBezTo>
                    <a:cubicBezTo>
                      <a:pt x="62" y="337"/>
                      <a:pt x="41" y="301"/>
                      <a:pt x="24" y="237"/>
                    </a:cubicBezTo>
                    <a:cubicBezTo>
                      <a:pt x="7" y="173"/>
                      <a:pt x="5" y="49"/>
                      <a:pt x="0" y="0"/>
                    </a:cubicBezTo>
                  </a:path>
                </a:pathLst>
              </a:custGeom>
              <a:noFill/>
              <a:ln w="9525">
                <a:solidFill>
                  <a:schemeClr val="tx1"/>
                </a:solidFill>
                <a:round/>
                <a:headEnd/>
                <a:tailEnd type="stealth" w="lg" len="lg"/>
              </a:ln>
            </p:spPr>
            <p:txBody>
              <a:bodyPr wrap="none" anchor="ctr"/>
              <a:lstStyle/>
              <a:p>
                <a:endParaRPr lang="en-US"/>
              </a:p>
            </p:txBody>
          </p:sp>
        </p:grpSp>
        <p:grpSp>
          <p:nvGrpSpPr>
            <p:cNvPr id="16" name="Group 21"/>
            <p:cNvGrpSpPr>
              <a:grpSpLocks/>
            </p:cNvGrpSpPr>
            <p:nvPr/>
          </p:nvGrpSpPr>
          <p:grpSpPr bwMode="auto">
            <a:xfrm>
              <a:off x="3087688" y="4819650"/>
              <a:ext cx="1955800" cy="1228725"/>
              <a:chOff x="1728" y="2976"/>
              <a:chExt cx="1232" cy="774"/>
            </a:xfrm>
          </p:grpSpPr>
          <p:grpSp>
            <p:nvGrpSpPr>
              <p:cNvPr id="41" name="Group 22"/>
              <p:cNvGrpSpPr>
                <a:grpSpLocks/>
              </p:cNvGrpSpPr>
              <p:nvPr/>
            </p:nvGrpSpPr>
            <p:grpSpPr bwMode="auto">
              <a:xfrm>
                <a:off x="2105" y="2976"/>
                <a:ext cx="855" cy="774"/>
                <a:chOff x="1508" y="2507"/>
                <a:chExt cx="855" cy="774"/>
              </a:xfrm>
            </p:grpSpPr>
            <p:sp>
              <p:nvSpPr>
                <p:cNvPr id="43" name="Line 23"/>
                <p:cNvSpPr>
                  <a:spLocks noChangeShapeType="1"/>
                </p:cNvSpPr>
                <p:nvPr/>
              </p:nvSpPr>
              <p:spPr bwMode="auto">
                <a:xfrm flipV="1">
                  <a:off x="1908" y="2561"/>
                  <a:ext cx="0" cy="720"/>
                </a:xfrm>
                <a:prstGeom prst="line">
                  <a:avLst/>
                </a:prstGeom>
                <a:noFill/>
                <a:ln w="9525">
                  <a:solidFill>
                    <a:schemeClr val="tx1"/>
                  </a:solidFill>
                  <a:round/>
                  <a:headEnd/>
                  <a:tailEnd type="triangle" w="med" len="med"/>
                </a:ln>
              </p:spPr>
              <p:txBody>
                <a:bodyPr wrap="none" anchor="ctr"/>
                <a:lstStyle/>
                <a:p>
                  <a:endParaRPr lang="en-US"/>
                </a:p>
              </p:txBody>
            </p:sp>
            <p:sp>
              <p:nvSpPr>
                <p:cNvPr id="44" name="Line 24"/>
                <p:cNvSpPr>
                  <a:spLocks noChangeShapeType="1"/>
                </p:cNvSpPr>
                <p:nvPr/>
              </p:nvSpPr>
              <p:spPr bwMode="auto">
                <a:xfrm rot="5400000" flipH="1" flipV="1">
                  <a:off x="1908" y="2561"/>
                  <a:ext cx="0" cy="720"/>
                </a:xfrm>
                <a:prstGeom prst="line">
                  <a:avLst/>
                </a:prstGeom>
                <a:noFill/>
                <a:ln w="9525">
                  <a:solidFill>
                    <a:schemeClr val="tx1"/>
                  </a:solidFill>
                  <a:round/>
                  <a:headEnd/>
                  <a:tailEnd type="triangle" w="med" len="med"/>
                </a:ln>
              </p:spPr>
              <p:txBody>
                <a:bodyPr wrap="none" anchor="ctr"/>
                <a:lstStyle/>
                <a:p>
                  <a:endParaRPr lang="en-US"/>
                </a:p>
              </p:txBody>
            </p:sp>
            <p:sp>
              <p:nvSpPr>
                <p:cNvPr id="45" name="Oval 25"/>
                <p:cNvSpPr>
                  <a:spLocks noChangeArrowheads="1"/>
                </p:cNvSpPr>
                <p:nvPr/>
              </p:nvSpPr>
              <p:spPr bwMode="auto">
                <a:xfrm rot="10301" flipV="1">
                  <a:off x="1508" y="2906"/>
                  <a:ext cx="772" cy="23"/>
                </a:xfrm>
                <a:prstGeom prst="ellipse">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sp>
              <p:nvSpPr>
                <p:cNvPr id="46" name="Text Box 26"/>
                <p:cNvSpPr txBox="1">
                  <a:spLocks noChangeArrowheads="1"/>
                </p:cNvSpPr>
                <p:nvPr/>
              </p:nvSpPr>
              <p:spPr bwMode="auto">
                <a:xfrm>
                  <a:off x="1760" y="2507"/>
                  <a:ext cx="191"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E</a:t>
                  </a:r>
                  <a:endParaRPr lang="en-US" sz="2400">
                    <a:latin typeface="Calibri" pitchFamily="34" charset="0"/>
                  </a:endParaRPr>
                </a:p>
              </p:txBody>
            </p:sp>
            <p:sp>
              <p:nvSpPr>
                <p:cNvPr id="47" name="Text Box 27"/>
                <p:cNvSpPr txBox="1">
                  <a:spLocks noChangeArrowheads="1"/>
                </p:cNvSpPr>
                <p:nvPr/>
              </p:nvSpPr>
              <p:spPr bwMode="auto">
                <a:xfrm>
                  <a:off x="2172" y="2904"/>
                  <a:ext cx="191" cy="192"/>
                </a:xfrm>
                <a:prstGeom prst="rect">
                  <a:avLst/>
                </a:prstGeom>
                <a:noFill/>
                <a:ln w="9525">
                  <a:noFill/>
                  <a:miter lim="800000"/>
                  <a:headEnd/>
                  <a:tailEnd/>
                </a:ln>
              </p:spPr>
              <p:txBody>
                <a:bodyPr>
                  <a:spAutoFit/>
                </a:bodyPr>
                <a:lstStyle/>
                <a:p>
                  <a:pPr>
                    <a:spcBef>
                      <a:spcPct val="50000"/>
                    </a:spcBef>
                  </a:pPr>
                  <a:r>
                    <a:rPr lang="en-US" sz="1400">
                      <a:latin typeface="Symbol" pitchFamily="18" charset="2"/>
                    </a:rPr>
                    <a:t>f</a:t>
                  </a:r>
                  <a:endParaRPr lang="en-US" sz="2400">
                    <a:latin typeface="Symbol" pitchFamily="18" charset="2"/>
                  </a:endParaRPr>
                </a:p>
              </p:txBody>
            </p:sp>
          </p:grpSp>
          <p:sp>
            <p:nvSpPr>
              <p:cNvPr id="42" name="Freeform 28"/>
              <p:cNvSpPr>
                <a:spLocks/>
              </p:cNvSpPr>
              <p:nvPr/>
            </p:nvSpPr>
            <p:spPr bwMode="auto">
              <a:xfrm>
                <a:off x="1728" y="3072"/>
                <a:ext cx="642" cy="241"/>
              </a:xfrm>
              <a:custGeom>
                <a:avLst/>
                <a:gdLst>
                  <a:gd name="T0" fmla="*/ 9983868 w 498"/>
                  <a:gd name="T1" fmla="*/ 2 h 304"/>
                  <a:gd name="T2" fmla="*/ 7259268 w 498"/>
                  <a:gd name="T3" fmla="*/ 2 h 304"/>
                  <a:gd name="T4" fmla="*/ 5572278 w 498"/>
                  <a:gd name="T5" fmla="*/ 2 h 304"/>
                  <a:gd name="T6" fmla="*/ 3620437 w 498"/>
                  <a:gd name="T7" fmla="*/ 2 h 304"/>
                  <a:gd name="T8" fmla="*/ 0 w 498"/>
                  <a:gd name="T9" fmla="*/ 0 h 304"/>
                  <a:gd name="T10" fmla="*/ 0 60000 65536"/>
                  <a:gd name="T11" fmla="*/ 0 60000 65536"/>
                  <a:gd name="T12" fmla="*/ 0 60000 65536"/>
                  <a:gd name="T13" fmla="*/ 0 60000 65536"/>
                  <a:gd name="T14" fmla="*/ 0 60000 65536"/>
                  <a:gd name="T15" fmla="*/ 0 w 498"/>
                  <a:gd name="T16" fmla="*/ 0 h 304"/>
                  <a:gd name="T17" fmla="*/ 498 w 498"/>
                  <a:gd name="T18" fmla="*/ 304 h 304"/>
                </a:gdLst>
                <a:ahLst/>
                <a:cxnLst>
                  <a:cxn ang="T10">
                    <a:pos x="T0" y="T1"/>
                  </a:cxn>
                  <a:cxn ang="T11">
                    <a:pos x="T2" y="T3"/>
                  </a:cxn>
                  <a:cxn ang="T12">
                    <a:pos x="T4" y="T5"/>
                  </a:cxn>
                  <a:cxn ang="T13">
                    <a:pos x="T6" y="T7"/>
                  </a:cxn>
                  <a:cxn ang="T14">
                    <a:pos x="T8" y="T9"/>
                  </a:cxn>
                </a:cxnLst>
                <a:rect l="T15" t="T16" r="T17" b="T18"/>
                <a:pathLst>
                  <a:path w="498" h="304">
                    <a:moveTo>
                      <a:pt x="498" y="304"/>
                    </a:moveTo>
                    <a:cubicBezTo>
                      <a:pt x="476" y="285"/>
                      <a:pt x="399" y="220"/>
                      <a:pt x="362" y="188"/>
                    </a:cubicBezTo>
                    <a:cubicBezTo>
                      <a:pt x="325" y="156"/>
                      <a:pt x="308" y="136"/>
                      <a:pt x="278" y="110"/>
                    </a:cubicBezTo>
                    <a:cubicBezTo>
                      <a:pt x="248" y="84"/>
                      <a:pt x="227" y="50"/>
                      <a:pt x="181" y="32"/>
                    </a:cubicBezTo>
                    <a:cubicBezTo>
                      <a:pt x="135" y="14"/>
                      <a:pt x="38" y="7"/>
                      <a:pt x="0" y="0"/>
                    </a:cubicBezTo>
                  </a:path>
                </a:pathLst>
              </a:custGeom>
              <a:noFill/>
              <a:ln w="12700" cap="flat" cmpd="sng">
                <a:solidFill>
                  <a:schemeClr val="tx1"/>
                </a:solidFill>
                <a:prstDash val="solid"/>
                <a:round/>
                <a:headEnd type="none" w="med" len="med"/>
                <a:tailEnd type="stealth" w="lg" len="lg"/>
              </a:ln>
            </p:spPr>
            <p:txBody>
              <a:bodyPr wrap="none" anchor="ctr"/>
              <a:lstStyle/>
              <a:p>
                <a:endParaRPr lang="en-US"/>
              </a:p>
            </p:txBody>
          </p:sp>
        </p:grpSp>
        <p:grpSp>
          <p:nvGrpSpPr>
            <p:cNvPr id="17" name="Group 29"/>
            <p:cNvGrpSpPr>
              <a:grpSpLocks/>
            </p:cNvGrpSpPr>
            <p:nvPr/>
          </p:nvGrpSpPr>
          <p:grpSpPr bwMode="auto">
            <a:xfrm>
              <a:off x="6067425" y="2001838"/>
              <a:ext cx="2586038" cy="1228725"/>
              <a:chOff x="3566" y="2802"/>
              <a:chExt cx="1629" cy="774"/>
            </a:xfrm>
          </p:grpSpPr>
          <p:grpSp>
            <p:nvGrpSpPr>
              <p:cNvPr id="34" name="Group 30"/>
              <p:cNvGrpSpPr>
                <a:grpSpLocks/>
              </p:cNvGrpSpPr>
              <p:nvPr/>
            </p:nvGrpSpPr>
            <p:grpSpPr bwMode="auto">
              <a:xfrm>
                <a:off x="4230" y="2802"/>
                <a:ext cx="965" cy="774"/>
                <a:chOff x="3567" y="2729"/>
                <a:chExt cx="965" cy="774"/>
              </a:xfrm>
            </p:grpSpPr>
            <p:sp>
              <p:nvSpPr>
                <p:cNvPr id="36" name="Line 31"/>
                <p:cNvSpPr>
                  <a:spLocks noChangeShapeType="1"/>
                </p:cNvSpPr>
                <p:nvPr/>
              </p:nvSpPr>
              <p:spPr bwMode="auto">
                <a:xfrm flipV="1">
                  <a:off x="4048" y="2783"/>
                  <a:ext cx="0" cy="720"/>
                </a:xfrm>
                <a:prstGeom prst="line">
                  <a:avLst/>
                </a:prstGeom>
                <a:noFill/>
                <a:ln w="9525">
                  <a:solidFill>
                    <a:schemeClr val="tx1"/>
                  </a:solidFill>
                  <a:round/>
                  <a:headEnd/>
                  <a:tailEnd type="triangle" w="med" len="med"/>
                </a:ln>
              </p:spPr>
              <p:txBody>
                <a:bodyPr wrap="none" anchor="ctr"/>
                <a:lstStyle/>
                <a:p>
                  <a:endParaRPr lang="en-US"/>
                </a:p>
              </p:txBody>
            </p:sp>
            <p:sp>
              <p:nvSpPr>
                <p:cNvPr id="37" name="Line 32"/>
                <p:cNvSpPr>
                  <a:spLocks noChangeShapeType="1"/>
                </p:cNvSpPr>
                <p:nvPr/>
              </p:nvSpPr>
              <p:spPr bwMode="auto">
                <a:xfrm rot="5400000" flipH="1" flipV="1">
                  <a:off x="4048" y="2783"/>
                  <a:ext cx="0" cy="720"/>
                </a:xfrm>
                <a:prstGeom prst="line">
                  <a:avLst/>
                </a:prstGeom>
                <a:noFill/>
                <a:ln w="9525">
                  <a:solidFill>
                    <a:schemeClr val="tx1"/>
                  </a:solidFill>
                  <a:round/>
                  <a:headEnd/>
                  <a:tailEnd type="triangle" w="med" len="med"/>
                </a:ln>
              </p:spPr>
              <p:txBody>
                <a:bodyPr wrap="none" anchor="ctr"/>
                <a:lstStyle/>
                <a:p>
                  <a:endParaRPr lang="en-US"/>
                </a:p>
              </p:txBody>
            </p:sp>
            <p:sp>
              <p:nvSpPr>
                <p:cNvPr id="38" name="Oval 33"/>
                <p:cNvSpPr>
                  <a:spLocks noChangeArrowheads="1"/>
                </p:cNvSpPr>
                <p:nvPr/>
              </p:nvSpPr>
              <p:spPr bwMode="auto">
                <a:xfrm rot="19150592" flipV="1">
                  <a:off x="3567" y="3128"/>
                  <a:ext cx="965" cy="23"/>
                </a:xfrm>
                <a:prstGeom prst="ellipse">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sp>
              <p:nvSpPr>
                <p:cNvPr id="39" name="Text Box 34"/>
                <p:cNvSpPr txBox="1">
                  <a:spLocks noChangeArrowheads="1"/>
                </p:cNvSpPr>
                <p:nvPr/>
              </p:nvSpPr>
              <p:spPr bwMode="auto">
                <a:xfrm>
                  <a:off x="3900" y="2729"/>
                  <a:ext cx="191"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E</a:t>
                  </a:r>
                  <a:endParaRPr lang="en-US" sz="2400">
                    <a:latin typeface="Calibri" pitchFamily="34" charset="0"/>
                  </a:endParaRPr>
                </a:p>
              </p:txBody>
            </p:sp>
            <p:sp>
              <p:nvSpPr>
                <p:cNvPr id="40" name="Text Box 35"/>
                <p:cNvSpPr txBox="1">
                  <a:spLocks noChangeArrowheads="1"/>
                </p:cNvSpPr>
                <p:nvPr/>
              </p:nvSpPr>
              <p:spPr bwMode="auto">
                <a:xfrm>
                  <a:off x="4312" y="3126"/>
                  <a:ext cx="191" cy="192"/>
                </a:xfrm>
                <a:prstGeom prst="rect">
                  <a:avLst/>
                </a:prstGeom>
                <a:noFill/>
                <a:ln w="9525">
                  <a:noFill/>
                  <a:miter lim="800000"/>
                  <a:headEnd/>
                  <a:tailEnd/>
                </a:ln>
              </p:spPr>
              <p:txBody>
                <a:bodyPr>
                  <a:spAutoFit/>
                </a:bodyPr>
                <a:lstStyle/>
                <a:p>
                  <a:pPr>
                    <a:spcBef>
                      <a:spcPct val="50000"/>
                    </a:spcBef>
                  </a:pPr>
                  <a:r>
                    <a:rPr lang="en-US" sz="1400">
                      <a:latin typeface="Symbol" pitchFamily="18" charset="2"/>
                    </a:rPr>
                    <a:t>f</a:t>
                  </a:r>
                  <a:endParaRPr lang="en-US" sz="2400">
                    <a:latin typeface="Symbol" pitchFamily="18" charset="2"/>
                  </a:endParaRPr>
                </a:p>
              </p:txBody>
            </p:sp>
          </p:grpSp>
          <p:sp>
            <p:nvSpPr>
              <p:cNvPr id="35" name="Freeform 36"/>
              <p:cNvSpPr>
                <a:spLocks/>
              </p:cNvSpPr>
              <p:nvPr/>
            </p:nvSpPr>
            <p:spPr bwMode="auto">
              <a:xfrm>
                <a:off x="3566" y="2867"/>
                <a:ext cx="854" cy="460"/>
              </a:xfrm>
              <a:custGeom>
                <a:avLst/>
                <a:gdLst>
                  <a:gd name="T0" fmla="*/ 854 w 854"/>
                  <a:gd name="T1" fmla="*/ 460 h 460"/>
                  <a:gd name="T2" fmla="*/ 602 w 854"/>
                  <a:gd name="T3" fmla="*/ 401 h 460"/>
                  <a:gd name="T4" fmla="*/ 343 w 854"/>
                  <a:gd name="T5" fmla="*/ 259 h 460"/>
                  <a:gd name="T6" fmla="*/ 175 w 854"/>
                  <a:gd name="T7" fmla="*/ 168 h 460"/>
                  <a:gd name="T8" fmla="*/ 0 w 854"/>
                  <a:gd name="T9" fmla="*/ 0 h 460"/>
                  <a:gd name="T10" fmla="*/ 0 60000 65536"/>
                  <a:gd name="T11" fmla="*/ 0 60000 65536"/>
                  <a:gd name="T12" fmla="*/ 0 60000 65536"/>
                  <a:gd name="T13" fmla="*/ 0 60000 65536"/>
                  <a:gd name="T14" fmla="*/ 0 60000 65536"/>
                  <a:gd name="T15" fmla="*/ 0 w 854"/>
                  <a:gd name="T16" fmla="*/ 0 h 460"/>
                  <a:gd name="T17" fmla="*/ 854 w 854"/>
                  <a:gd name="T18" fmla="*/ 460 h 460"/>
                </a:gdLst>
                <a:ahLst/>
                <a:cxnLst>
                  <a:cxn ang="T10">
                    <a:pos x="T0" y="T1"/>
                  </a:cxn>
                  <a:cxn ang="T11">
                    <a:pos x="T2" y="T3"/>
                  </a:cxn>
                  <a:cxn ang="T12">
                    <a:pos x="T4" y="T5"/>
                  </a:cxn>
                  <a:cxn ang="T13">
                    <a:pos x="T6" y="T7"/>
                  </a:cxn>
                  <a:cxn ang="T14">
                    <a:pos x="T8" y="T9"/>
                  </a:cxn>
                </a:cxnLst>
                <a:rect l="T15" t="T16" r="T17" b="T18"/>
                <a:pathLst>
                  <a:path w="854" h="460">
                    <a:moveTo>
                      <a:pt x="854" y="460"/>
                    </a:moveTo>
                    <a:cubicBezTo>
                      <a:pt x="812" y="449"/>
                      <a:pt x="687" y="435"/>
                      <a:pt x="602" y="401"/>
                    </a:cubicBezTo>
                    <a:cubicBezTo>
                      <a:pt x="517" y="367"/>
                      <a:pt x="414" y="298"/>
                      <a:pt x="343" y="259"/>
                    </a:cubicBezTo>
                    <a:cubicBezTo>
                      <a:pt x="272" y="220"/>
                      <a:pt x="232" y="211"/>
                      <a:pt x="175" y="168"/>
                    </a:cubicBezTo>
                    <a:cubicBezTo>
                      <a:pt x="118" y="125"/>
                      <a:pt x="36" y="35"/>
                      <a:pt x="0" y="0"/>
                    </a:cubicBezTo>
                  </a:path>
                </a:pathLst>
              </a:custGeom>
              <a:noFill/>
              <a:ln w="12700" cap="flat" cmpd="sng">
                <a:solidFill>
                  <a:schemeClr val="tx1"/>
                </a:solidFill>
                <a:prstDash val="solid"/>
                <a:round/>
                <a:headEnd type="none" w="med" len="med"/>
                <a:tailEnd type="stealth" w="lg" len="lg"/>
              </a:ln>
            </p:spPr>
            <p:txBody>
              <a:bodyPr wrap="none" anchor="ctr"/>
              <a:lstStyle/>
              <a:p>
                <a:endParaRPr lang="en-US"/>
              </a:p>
            </p:txBody>
          </p:sp>
        </p:grpSp>
        <p:grpSp>
          <p:nvGrpSpPr>
            <p:cNvPr id="18" name="Group 37"/>
            <p:cNvGrpSpPr>
              <a:grpSpLocks/>
            </p:cNvGrpSpPr>
            <p:nvPr/>
          </p:nvGrpSpPr>
          <p:grpSpPr bwMode="auto">
            <a:xfrm>
              <a:off x="1408113" y="3429000"/>
              <a:ext cx="1641475" cy="1257300"/>
              <a:chOff x="816" y="2160"/>
              <a:chExt cx="1034" cy="792"/>
            </a:xfrm>
          </p:grpSpPr>
          <p:grpSp>
            <p:nvGrpSpPr>
              <p:cNvPr id="27" name="Group 38"/>
              <p:cNvGrpSpPr>
                <a:grpSpLocks/>
              </p:cNvGrpSpPr>
              <p:nvPr/>
            </p:nvGrpSpPr>
            <p:grpSpPr bwMode="auto">
              <a:xfrm>
                <a:off x="816" y="2160"/>
                <a:ext cx="835" cy="792"/>
                <a:chOff x="2671" y="1550"/>
                <a:chExt cx="835" cy="792"/>
              </a:xfrm>
            </p:grpSpPr>
            <p:sp>
              <p:nvSpPr>
                <p:cNvPr id="29" name="Line 39"/>
                <p:cNvSpPr>
                  <a:spLocks noChangeShapeType="1"/>
                </p:cNvSpPr>
                <p:nvPr/>
              </p:nvSpPr>
              <p:spPr bwMode="auto">
                <a:xfrm flipV="1">
                  <a:off x="3031" y="1622"/>
                  <a:ext cx="0" cy="720"/>
                </a:xfrm>
                <a:prstGeom prst="line">
                  <a:avLst/>
                </a:prstGeom>
                <a:noFill/>
                <a:ln w="9525">
                  <a:solidFill>
                    <a:schemeClr val="tx1"/>
                  </a:solidFill>
                  <a:round/>
                  <a:headEnd/>
                  <a:tailEnd type="triangle" w="med" len="med"/>
                </a:ln>
              </p:spPr>
              <p:txBody>
                <a:bodyPr wrap="none" anchor="ctr"/>
                <a:lstStyle/>
                <a:p>
                  <a:endParaRPr lang="en-US"/>
                </a:p>
              </p:txBody>
            </p:sp>
            <p:sp>
              <p:nvSpPr>
                <p:cNvPr id="30" name="Line 40"/>
                <p:cNvSpPr>
                  <a:spLocks noChangeShapeType="1"/>
                </p:cNvSpPr>
                <p:nvPr/>
              </p:nvSpPr>
              <p:spPr bwMode="auto">
                <a:xfrm rot="5400000" flipH="1" flipV="1">
                  <a:off x="3031" y="1622"/>
                  <a:ext cx="0" cy="720"/>
                </a:xfrm>
                <a:prstGeom prst="line">
                  <a:avLst/>
                </a:prstGeom>
                <a:noFill/>
                <a:ln w="9525">
                  <a:solidFill>
                    <a:schemeClr val="tx1"/>
                  </a:solidFill>
                  <a:round/>
                  <a:headEnd/>
                  <a:tailEnd type="triangle" w="med" len="med"/>
                </a:ln>
              </p:spPr>
              <p:txBody>
                <a:bodyPr wrap="none" anchor="ctr"/>
                <a:lstStyle/>
                <a:p>
                  <a:endParaRPr lang="en-US"/>
                </a:p>
              </p:txBody>
            </p:sp>
            <p:sp>
              <p:nvSpPr>
                <p:cNvPr id="31" name="Oval 41"/>
                <p:cNvSpPr>
                  <a:spLocks noChangeArrowheads="1"/>
                </p:cNvSpPr>
                <p:nvPr/>
              </p:nvSpPr>
              <p:spPr bwMode="auto">
                <a:xfrm rot="-2292887">
                  <a:off x="2911" y="1959"/>
                  <a:ext cx="242" cy="46"/>
                </a:xfrm>
                <a:prstGeom prst="ellipse">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sp>
              <p:nvSpPr>
                <p:cNvPr id="32" name="Text Box 42"/>
                <p:cNvSpPr txBox="1">
                  <a:spLocks noChangeArrowheads="1"/>
                </p:cNvSpPr>
                <p:nvPr/>
              </p:nvSpPr>
              <p:spPr bwMode="auto">
                <a:xfrm>
                  <a:off x="2874" y="1550"/>
                  <a:ext cx="191"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E</a:t>
                  </a:r>
                  <a:endParaRPr lang="en-US" sz="2400">
                    <a:latin typeface="Calibri" pitchFamily="34" charset="0"/>
                  </a:endParaRPr>
                </a:p>
              </p:txBody>
            </p:sp>
            <p:sp>
              <p:nvSpPr>
                <p:cNvPr id="33" name="Text Box 43"/>
                <p:cNvSpPr txBox="1">
                  <a:spLocks noChangeArrowheads="1"/>
                </p:cNvSpPr>
                <p:nvPr/>
              </p:nvSpPr>
              <p:spPr bwMode="auto">
                <a:xfrm>
                  <a:off x="3315" y="1956"/>
                  <a:ext cx="191" cy="192"/>
                </a:xfrm>
                <a:prstGeom prst="rect">
                  <a:avLst/>
                </a:prstGeom>
                <a:noFill/>
                <a:ln w="9525">
                  <a:noFill/>
                  <a:miter lim="800000"/>
                  <a:headEnd/>
                  <a:tailEnd/>
                </a:ln>
              </p:spPr>
              <p:txBody>
                <a:bodyPr>
                  <a:spAutoFit/>
                </a:bodyPr>
                <a:lstStyle/>
                <a:p>
                  <a:pPr>
                    <a:spcBef>
                      <a:spcPct val="50000"/>
                    </a:spcBef>
                  </a:pPr>
                  <a:r>
                    <a:rPr lang="en-US" sz="1400">
                      <a:latin typeface="Symbol" pitchFamily="18" charset="2"/>
                    </a:rPr>
                    <a:t>f</a:t>
                  </a:r>
                  <a:endParaRPr lang="en-US" sz="2400">
                    <a:latin typeface="Symbol" pitchFamily="18" charset="2"/>
                  </a:endParaRPr>
                </a:p>
              </p:txBody>
            </p:sp>
          </p:grpSp>
          <p:sp>
            <p:nvSpPr>
              <p:cNvPr id="28" name="Freeform 44"/>
              <p:cNvSpPr>
                <a:spLocks/>
              </p:cNvSpPr>
              <p:nvPr/>
            </p:nvSpPr>
            <p:spPr bwMode="auto">
              <a:xfrm>
                <a:off x="1233" y="2677"/>
                <a:ext cx="617" cy="214"/>
              </a:xfrm>
              <a:custGeom>
                <a:avLst/>
                <a:gdLst>
                  <a:gd name="T0" fmla="*/ 0 w 617"/>
                  <a:gd name="T1" fmla="*/ 0 h 214"/>
                  <a:gd name="T2" fmla="*/ 63 w 617"/>
                  <a:gd name="T3" fmla="*/ 155 h 214"/>
                  <a:gd name="T4" fmla="*/ 159 w 617"/>
                  <a:gd name="T5" fmla="*/ 203 h 214"/>
                  <a:gd name="T6" fmla="*/ 617 w 617"/>
                  <a:gd name="T7" fmla="*/ 89 h 214"/>
                  <a:gd name="T8" fmla="*/ 0 60000 65536"/>
                  <a:gd name="T9" fmla="*/ 0 60000 65536"/>
                  <a:gd name="T10" fmla="*/ 0 60000 65536"/>
                  <a:gd name="T11" fmla="*/ 0 60000 65536"/>
                  <a:gd name="T12" fmla="*/ 0 w 617"/>
                  <a:gd name="T13" fmla="*/ 0 h 214"/>
                  <a:gd name="T14" fmla="*/ 617 w 617"/>
                  <a:gd name="T15" fmla="*/ 214 h 214"/>
                </a:gdLst>
                <a:ahLst/>
                <a:cxnLst>
                  <a:cxn ang="T8">
                    <a:pos x="T0" y="T1"/>
                  </a:cxn>
                  <a:cxn ang="T9">
                    <a:pos x="T2" y="T3"/>
                  </a:cxn>
                  <a:cxn ang="T10">
                    <a:pos x="T4" y="T5"/>
                  </a:cxn>
                  <a:cxn ang="T11">
                    <a:pos x="T6" y="T7"/>
                  </a:cxn>
                </a:cxnLst>
                <a:rect l="T12" t="T13" r="T14" b="T15"/>
                <a:pathLst>
                  <a:path w="617" h="214">
                    <a:moveTo>
                      <a:pt x="0" y="0"/>
                    </a:moveTo>
                    <a:cubicBezTo>
                      <a:pt x="11" y="25"/>
                      <a:pt x="36" y="121"/>
                      <a:pt x="63" y="155"/>
                    </a:cubicBezTo>
                    <a:cubicBezTo>
                      <a:pt x="90" y="189"/>
                      <a:pt x="67" y="214"/>
                      <a:pt x="159" y="203"/>
                    </a:cubicBezTo>
                    <a:cubicBezTo>
                      <a:pt x="251" y="192"/>
                      <a:pt x="522" y="113"/>
                      <a:pt x="617" y="89"/>
                    </a:cubicBezTo>
                  </a:path>
                </a:pathLst>
              </a:custGeom>
              <a:noFill/>
              <a:ln w="9525">
                <a:solidFill>
                  <a:schemeClr val="tx1"/>
                </a:solidFill>
                <a:round/>
                <a:headEnd/>
                <a:tailEnd type="stealth" w="med" len="lg"/>
              </a:ln>
            </p:spPr>
            <p:txBody>
              <a:bodyPr/>
              <a:lstStyle/>
              <a:p>
                <a:endParaRPr lang="en-US"/>
              </a:p>
            </p:txBody>
          </p:sp>
        </p:grpSp>
        <p:grpSp>
          <p:nvGrpSpPr>
            <p:cNvPr id="19" name="Group 45"/>
            <p:cNvGrpSpPr>
              <a:grpSpLocks/>
            </p:cNvGrpSpPr>
            <p:nvPr/>
          </p:nvGrpSpPr>
          <p:grpSpPr bwMode="auto">
            <a:xfrm>
              <a:off x="4797425" y="1036638"/>
              <a:ext cx="1339850" cy="1228725"/>
              <a:chOff x="3120" y="720"/>
              <a:chExt cx="844" cy="774"/>
            </a:xfrm>
          </p:grpSpPr>
          <p:grpSp>
            <p:nvGrpSpPr>
              <p:cNvPr id="20" name="Group 46"/>
              <p:cNvGrpSpPr>
                <a:grpSpLocks/>
              </p:cNvGrpSpPr>
              <p:nvPr/>
            </p:nvGrpSpPr>
            <p:grpSpPr bwMode="auto">
              <a:xfrm>
                <a:off x="3120" y="720"/>
                <a:ext cx="844" cy="774"/>
                <a:chOff x="3624" y="1590"/>
                <a:chExt cx="844" cy="774"/>
              </a:xfrm>
            </p:grpSpPr>
            <p:sp>
              <p:nvSpPr>
                <p:cNvPr id="22" name="Line 47"/>
                <p:cNvSpPr>
                  <a:spLocks noChangeShapeType="1"/>
                </p:cNvSpPr>
                <p:nvPr/>
              </p:nvSpPr>
              <p:spPr bwMode="auto">
                <a:xfrm flipV="1">
                  <a:off x="3984" y="1644"/>
                  <a:ext cx="0" cy="720"/>
                </a:xfrm>
                <a:prstGeom prst="line">
                  <a:avLst/>
                </a:prstGeom>
                <a:noFill/>
                <a:ln w="9525">
                  <a:solidFill>
                    <a:schemeClr val="tx1"/>
                  </a:solidFill>
                  <a:round/>
                  <a:headEnd/>
                  <a:tailEnd type="triangle" w="med" len="med"/>
                </a:ln>
              </p:spPr>
              <p:txBody>
                <a:bodyPr wrap="none" anchor="ctr"/>
                <a:lstStyle/>
                <a:p>
                  <a:endParaRPr lang="en-US"/>
                </a:p>
              </p:txBody>
            </p:sp>
            <p:sp>
              <p:nvSpPr>
                <p:cNvPr id="23" name="Line 48"/>
                <p:cNvSpPr>
                  <a:spLocks noChangeShapeType="1"/>
                </p:cNvSpPr>
                <p:nvPr/>
              </p:nvSpPr>
              <p:spPr bwMode="auto">
                <a:xfrm rot="5400000" flipH="1" flipV="1">
                  <a:off x="3984" y="1644"/>
                  <a:ext cx="0" cy="720"/>
                </a:xfrm>
                <a:prstGeom prst="line">
                  <a:avLst/>
                </a:prstGeom>
                <a:noFill/>
                <a:ln w="9525">
                  <a:solidFill>
                    <a:schemeClr val="tx1"/>
                  </a:solidFill>
                  <a:round/>
                  <a:headEnd/>
                  <a:tailEnd type="triangle" w="med" len="med"/>
                </a:ln>
              </p:spPr>
              <p:txBody>
                <a:bodyPr wrap="none" anchor="ctr"/>
                <a:lstStyle/>
                <a:p>
                  <a:endParaRPr lang="en-US"/>
                </a:p>
              </p:txBody>
            </p:sp>
            <p:sp>
              <p:nvSpPr>
                <p:cNvPr id="24" name="Oval 49"/>
                <p:cNvSpPr>
                  <a:spLocks noChangeArrowheads="1"/>
                </p:cNvSpPr>
                <p:nvPr/>
              </p:nvSpPr>
              <p:spPr bwMode="auto">
                <a:xfrm>
                  <a:off x="3862" y="1980"/>
                  <a:ext cx="242" cy="46"/>
                </a:xfrm>
                <a:prstGeom prst="ellipse">
                  <a:avLst/>
                </a:prstGeom>
                <a:solidFill>
                  <a:schemeClr val="folHlink"/>
                </a:solidFill>
                <a:ln w="9525">
                  <a:solidFill>
                    <a:schemeClr val="tx1"/>
                  </a:solidFill>
                  <a:round/>
                  <a:headEnd/>
                  <a:tailEnd/>
                </a:ln>
              </p:spPr>
              <p:txBody>
                <a:bodyPr wrap="none" anchor="ctr"/>
                <a:lstStyle/>
                <a:p>
                  <a:endParaRPr lang="en-US">
                    <a:latin typeface="Calibri" pitchFamily="34" charset="0"/>
                  </a:endParaRPr>
                </a:p>
              </p:txBody>
            </p:sp>
            <p:sp>
              <p:nvSpPr>
                <p:cNvPr id="25" name="Text Box 50"/>
                <p:cNvSpPr txBox="1">
                  <a:spLocks noChangeArrowheads="1"/>
                </p:cNvSpPr>
                <p:nvPr/>
              </p:nvSpPr>
              <p:spPr bwMode="auto">
                <a:xfrm>
                  <a:off x="3827" y="1590"/>
                  <a:ext cx="191" cy="192"/>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E</a:t>
                  </a:r>
                  <a:endParaRPr lang="en-US" sz="2400">
                    <a:latin typeface="Calibri" pitchFamily="34" charset="0"/>
                  </a:endParaRPr>
                </a:p>
              </p:txBody>
            </p:sp>
            <p:sp>
              <p:nvSpPr>
                <p:cNvPr id="26" name="Text Box 51"/>
                <p:cNvSpPr txBox="1">
                  <a:spLocks noChangeArrowheads="1"/>
                </p:cNvSpPr>
                <p:nvPr/>
              </p:nvSpPr>
              <p:spPr bwMode="auto">
                <a:xfrm>
                  <a:off x="4277" y="1978"/>
                  <a:ext cx="191" cy="192"/>
                </a:xfrm>
                <a:prstGeom prst="rect">
                  <a:avLst/>
                </a:prstGeom>
                <a:noFill/>
                <a:ln w="9525">
                  <a:noFill/>
                  <a:miter lim="800000"/>
                  <a:headEnd/>
                  <a:tailEnd/>
                </a:ln>
              </p:spPr>
              <p:txBody>
                <a:bodyPr>
                  <a:spAutoFit/>
                </a:bodyPr>
                <a:lstStyle/>
                <a:p>
                  <a:pPr>
                    <a:spcBef>
                      <a:spcPct val="50000"/>
                    </a:spcBef>
                  </a:pPr>
                  <a:r>
                    <a:rPr lang="en-US" sz="1400">
                      <a:latin typeface="Symbol" pitchFamily="18" charset="2"/>
                    </a:rPr>
                    <a:t>f</a:t>
                  </a:r>
                  <a:endParaRPr lang="en-US" sz="2400">
                    <a:latin typeface="Symbol" pitchFamily="18" charset="2"/>
                  </a:endParaRPr>
                </a:p>
              </p:txBody>
            </p:sp>
          </p:grpSp>
          <p:sp>
            <p:nvSpPr>
              <p:cNvPr id="21" name="Freeform 52"/>
              <p:cNvSpPr>
                <a:spLocks/>
              </p:cNvSpPr>
              <p:nvPr/>
            </p:nvSpPr>
            <p:spPr bwMode="auto">
              <a:xfrm>
                <a:off x="3552" y="1248"/>
                <a:ext cx="203" cy="101"/>
              </a:xfrm>
              <a:custGeom>
                <a:avLst/>
                <a:gdLst>
                  <a:gd name="T0" fmla="*/ 0 w 48"/>
                  <a:gd name="T1" fmla="*/ 0 h 192"/>
                  <a:gd name="T2" fmla="*/ 203 w 48"/>
                  <a:gd name="T3" fmla="*/ 486512 h 192"/>
                  <a:gd name="T4" fmla="*/ 0 60000 65536"/>
                  <a:gd name="T5" fmla="*/ 0 60000 65536"/>
                  <a:gd name="T6" fmla="*/ 0 w 48"/>
                  <a:gd name="T7" fmla="*/ 0 h 192"/>
                  <a:gd name="T8" fmla="*/ 48 w 48"/>
                  <a:gd name="T9" fmla="*/ 192 h 192"/>
                </a:gdLst>
                <a:ahLst/>
                <a:cxnLst>
                  <a:cxn ang="T4">
                    <a:pos x="T0" y="T1"/>
                  </a:cxn>
                  <a:cxn ang="T5">
                    <a:pos x="T2" y="T3"/>
                  </a:cxn>
                </a:cxnLst>
                <a:rect l="T6" t="T7" r="T8" b="T9"/>
                <a:pathLst>
                  <a:path w="48" h="192">
                    <a:moveTo>
                      <a:pt x="0" y="0"/>
                    </a:moveTo>
                    <a:cubicBezTo>
                      <a:pt x="0" y="0"/>
                      <a:pt x="24" y="96"/>
                      <a:pt x="48" y="192"/>
                    </a:cubicBezTo>
                  </a:path>
                </a:pathLst>
              </a:custGeom>
              <a:noFill/>
              <a:ln w="9525">
                <a:solidFill>
                  <a:schemeClr val="tx1"/>
                </a:solidFill>
                <a:round/>
                <a:headEnd/>
                <a:tailEnd type="stealth" w="med" len="lg"/>
              </a:ln>
            </p:spPr>
            <p:txBody>
              <a:bodyPr/>
              <a:lstStyle/>
              <a:p>
                <a:endParaRPr lang="en-US"/>
              </a:p>
            </p:txBody>
          </p:sp>
        </p:grpSp>
      </p:grpSp>
      <p:grpSp>
        <p:nvGrpSpPr>
          <p:cNvPr id="70" name="Group 69"/>
          <p:cNvGrpSpPr/>
          <p:nvPr/>
        </p:nvGrpSpPr>
        <p:grpSpPr>
          <a:xfrm>
            <a:off x="6016215" y="3645024"/>
            <a:ext cx="3127785" cy="2944896"/>
            <a:chOff x="3122824" y="3429000"/>
            <a:chExt cx="3127785" cy="2944896"/>
          </a:xfrm>
        </p:grpSpPr>
        <p:pic>
          <p:nvPicPr>
            <p:cNvPr id="71" name="Picture 70" descr="#4 ARC1 sextupoles-2000G.bmp"/>
            <p:cNvPicPr>
              <a:picLocks noChangeAspect="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3125304" y="3429000"/>
              <a:ext cx="3125305" cy="2944896"/>
            </a:xfrm>
            <a:prstGeom prst="rect">
              <a:avLst/>
            </a:prstGeom>
          </p:spPr>
        </p:pic>
        <p:sp>
          <p:nvSpPr>
            <p:cNvPr id="72" name="Rectangle 2"/>
            <p:cNvSpPr>
              <a:spLocks noChangeArrowheads="1"/>
            </p:cNvSpPr>
            <p:nvPr/>
          </p:nvSpPr>
          <p:spPr bwMode="auto">
            <a:xfrm>
              <a:off x="3123845" y="4583693"/>
              <a:ext cx="1229880" cy="461665"/>
            </a:xfrm>
            <a:prstGeom prst="rect">
              <a:avLst/>
            </a:prstGeom>
            <a:noFill/>
            <a:ln w="9525">
              <a:noFill/>
              <a:miter lim="800000"/>
              <a:headEnd/>
              <a:tailEnd/>
            </a:ln>
          </p:spPr>
          <p:txBody>
            <a:bodyPr wrap="square">
              <a:prstTxWarp prst="textNoShape">
                <a:avLst/>
              </a:prstTxWarp>
              <a:spAutoFit/>
            </a:bodyPr>
            <a:lstStyle/>
            <a:p>
              <a:pPr>
                <a:buClr>
                  <a:srgbClr val="0000FF"/>
                </a:buClr>
              </a:pPr>
              <a:r>
                <a:rPr lang="en-US" sz="1200" dirty="0" err="1" smtClean="0">
                  <a:solidFill>
                    <a:srgbClr val="FF0000"/>
                  </a:solidFill>
                  <a:latin typeface="Arial"/>
                  <a:cs typeface="Arial"/>
                </a:rPr>
                <a:t>Sextupoles</a:t>
              </a:r>
              <a:endParaRPr lang="en-US" sz="1200" dirty="0" smtClean="0">
                <a:solidFill>
                  <a:srgbClr val="FF0000"/>
                </a:solidFill>
                <a:latin typeface="Arial"/>
                <a:cs typeface="Arial"/>
              </a:endParaRPr>
            </a:p>
            <a:p>
              <a:pPr>
                <a:buClr>
                  <a:srgbClr val="0000FF"/>
                </a:buClr>
              </a:pPr>
              <a:r>
                <a:rPr lang="en-US" sz="1200" dirty="0" smtClean="0">
                  <a:solidFill>
                    <a:srgbClr val="FF0000"/>
                  </a:solidFill>
                  <a:latin typeface="Arial"/>
                  <a:cs typeface="Arial"/>
                </a:rPr>
                <a:t>(</a:t>
              </a:r>
              <a:r>
                <a:rPr lang="en-US" sz="1200" dirty="0" err="1" smtClean="0">
                  <a:solidFill>
                    <a:srgbClr val="FF0000"/>
                  </a:solidFill>
                  <a:latin typeface="Arial"/>
                  <a:cs typeface="Arial"/>
                </a:rPr>
                <a:t>B’dL</a:t>
              </a:r>
              <a:r>
                <a:rPr lang="en-US" sz="1200" dirty="0" smtClean="0">
                  <a:solidFill>
                    <a:srgbClr val="FF0000"/>
                  </a:solidFill>
                  <a:latin typeface="Arial"/>
                  <a:cs typeface="Arial"/>
                </a:rPr>
                <a:t>) 10730 G</a:t>
              </a:r>
            </a:p>
          </p:txBody>
        </p:sp>
        <p:sp>
          <p:nvSpPr>
            <p:cNvPr id="73" name="Line 54"/>
            <p:cNvSpPr>
              <a:spLocks noChangeShapeType="1"/>
            </p:cNvSpPr>
            <p:nvPr/>
          </p:nvSpPr>
          <p:spPr bwMode="auto">
            <a:xfrm flipH="1">
              <a:off x="4241955" y="4796210"/>
              <a:ext cx="260595" cy="0"/>
            </a:xfrm>
            <a:prstGeom prst="line">
              <a:avLst/>
            </a:prstGeom>
            <a:noFill/>
            <a:ln w="38100">
              <a:solidFill>
                <a:schemeClr val="bg1"/>
              </a:solidFill>
              <a:round/>
              <a:headEnd type="triangle" w="med" len="med"/>
              <a:tailEnd/>
            </a:ln>
          </p:spPr>
          <p:txBody>
            <a:bodyPr wrap="square">
              <a:prstTxWarp prst="textNoShape">
                <a:avLst/>
              </a:prstTxWarp>
              <a:spAutoFit/>
            </a:bodyPr>
            <a:lstStyle/>
            <a:p>
              <a:endParaRPr lang="en-US" dirty="0" smtClean="0">
                <a:solidFill>
                  <a:srgbClr val="FF0000"/>
                </a:solidFill>
              </a:endParaRPr>
            </a:p>
            <a:p>
              <a:endParaRPr>
                <a:solidFill>
                  <a:srgbClr val="FF0000"/>
                </a:solidFill>
              </a:endParaRPr>
            </a:p>
            <a:p>
              <a:endParaRPr lang="en-US" dirty="0">
                <a:solidFill>
                  <a:srgbClr val="FF0000"/>
                </a:solidFill>
              </a:endParaRPr>
            </a:p>
          </p:txBody>
        </p:sp>
        <p:sp>
          <p:nvSpPr>
            <p:cNvPr id="74" name="Rectangle 2"/>
            <p:cNvSpPr>
              <a:spLocks noChangeArrowheads="1"/>
            </p:cNvSpPr>
            <p:nvPr/>
          </p:nvSpPr>
          <p:spPr bwMode="auto">
            <a:xfrm>
              <a:off x="3122824" y="3658474"/>
              <a:ext cx="1260665" cy="461665"/>
            </a:xfrm>
            <a:prstGeom prst="rect">
              <a:avLst/>
            </a:prstGeom>
            <a:noFill/>
            <a:ln w="9525">
              <a:noFill/>
              <a:miter lim="800000"/>
              <a:headEnd/>
              <a:tailEnd/>
            </a:ln>
          </p:spPr>
          <p:txBody>
            <a:bodyPr wrap="square">
              <a:prstTxWarp prst="textNoShape">
                <a:avLst/>
              </a:prstTxWarp>
              <a:spAutoFit/>
            </a:bodyPr>
            <a:lstStyle/>
            <a:p>
              <a:pPr>
                <a:buClr>
                  <a:srgbClr val="0000FF"/>
                </a:buClr>
              </a:pPr>
              <a:r>
                <a:rPr lang="en-US" sz="1200" dirty="0" err="1" smtClean="0">
                  <a:solidFill>
                    <a:srgbClr val="FF0000"/>
                  </a:solidFill>
                  <a:latin typeface="Arial"/>
                  <a:cs typeface="Arial"/>
                </a:rPr>
                <a:t>Sextupoles</a:t>
              </a:r>
              <a:endParaRPr lang="en-US" sz="1200" dirty="0">
                <a:solidFill>
                  <a:srgbClr val="FF0000"/>
                </a:solidFill>
                <a:latin typeface="Arial"/>
                <a:cs typeface="Arial"/>
              </a:endParaRPr>
            </a:p>
            <a:p>
              <a:pPr>
                <a:buClr>
                  <a:srgbClr val="0000FF"/>
                </a:buClr>
              </a:pPr>
              <a:r>
                <a:rPr lang="en-US" sz="1200" dirty="0" smtClean="0">
                  <a:solidFill>
                    <a:srgbClr val="FF0000"/>
                  </a:solidFill>
                  <a:latin typeface="Arial"/>
                  <a:cs typeface="Arial"/>
                </a:rPr>
                <a:t>(</a:t>
              </a:r>
              <a:r>
                <a:rPr lang="en-US" sz="1200" dirty="0" err="1" smtClean="0">
                  <a:solidFill>
                    <a:srgbClr val="FF0000"/>
                  </a:solidFill>
                  <a:latin typeface="Arial"/>
                  <a:cs typeface="Arial"/>
                </a:rPr>
                <a:t>B’dL</a:t>
              </a:r>
              <a:r>
                <a:rPr lang="en-US" sz="1200" dirty="0" smtClean="0">
                  <a:solidFill>
                    <a:srgbClr val="FF0000"/>
                  </a:solidFill>
                  <a:latin typeface="Arial"/>
                  <a:cs typeface="Arial"/>
                </a:rPr>
                <a:t>)</a:t>
              </a:r>
              <a:r>
                <a:rPr lang="en-US" sz="1200" dirty="0">
                  <a:solidFill>
                    <a:srgbClr val="FF0000"/>
                  </a:solidFill>
                  <a:latin typeface="Arial"/>
                  <a:cs typeface="Arial"/>
                </a:rPr>
                <a:t> </a:t>
              </a:r>
              <a:r>
                <a:rPr lang="en-US" sz="1200" dirty="0" smtClean="0">
                  <a:solidFill>
                    <a:srgbClr val="FF0000"/>
                  </a:solidFill>
                  <a:latin typeface="Arial"/>
                  <a:cs typeface="Arial"/>
                </a:rPr>
                <a:t>12730 G</a:t>
              </a:r>
            </a:p>
          </p:txBody>
        </p:sp>
        <p:sp>
          <p:nvSpPr>
            <p:cNvPr id="75" name="Rectangle 2"/>
            <p:cNvSpPr>
              <a:spLocks noChangeArrowheads="1"/>
            </p:cNvSpPr>
            <p:nvPr/>
          </p:nvSpPr>
          <p:spPr bwMode="auto">
            <a:xfrm>
              <a:off x="3128676" y="5420435"/>
              <a:ext cx="1254813" cy="461665"/>
            </a:xfrm>
            <a:prstGeom prst="rect">
              <a:avLst/>
            </a:prstGeom>
            <a:noFill/>
            <a:ln w="9525">
              <a:noFill/>
              <a:miter lim="800000"/>
              <a:headEnd/>
              <a:tailEnd/>
            </a:ln>
          </p:spPr>
          <p:txBody>
            <a:bodyPr wrap="square">
              <a:prstTxWarp prst="textNoShape">
                <a:avLst/>
              </a:prstTxWarp>
              <a:spAutoFit/>
            </a:bodyPr>
            <a:lstStyle/>
            <a:p>
              <a:pPr>
                <a:buClr>
                  <a:srgbClr val="0000FF"/>
                </a:buClr>
              </a:pPr>
              <a:r>
                <a:rPr lang="en-US" sz="1200" dirty="0" err="1" smtClean="0">
                  <a:solidFill>
                    <a:srgbClr val="FF0000"/>
                  </a:solidFill>
                  <a:latin typeface="Arial"/>
                  <a:cs typeface="Arial"/>
                </a:rPr>
                <a:t>Sextupoles</a:t>
              </a:r>
              <a:endParaRPr lang="en-US" sz="1200" dirty="0" smtClean="0">
                <a:solidFill>
                  <a:srgbClr val="FF0000"/>
                </a:solidFill>
                <a:latin typeface="Arial"/>
                <a:cs typeface="Arial"/>
              </a:endParaRPr>
            </a:p>
            <a:p>
              <a:pPr>
                <a:buClr>
                  <a:srgbClr val="0000FF"/>
                </a:buClr>
              </a:pPr>
              <a:r>
                <a:rPr lang="en-US" sz="1200" dirty="0" smtClean="0">
                  <a:solidFill>
                    <a:srgbClr val="FF0000"/>
                  </a:solidFill>
                  <a:latin typeface="Arial"/>
                  <a:cs typeface="Arial"/>
                </a:rPr>
                <a:t>(</a:t>
              </a:r>
              <a:r>
                <a:rPr lang="en-US" sz="1200" dirty="0" err="1" smtClean="0">
                  <a:solidFill>
                    <a:srgbClr val="FF0000"/>
                  </a:solidFill>
                  <a:latin typeface="Arial"/>
                  <a:cs typeface="Arial"/>
                </a:rPr>
                <a:t>B’dL</a:t>
              </a:r>
              <a:r>
                <a:rPr lang="en-US" sz="1200" dirty="0" smtClean="0">
                  <a:solidFill>
                    <a:srgbClr val="FF0000"/>
                  </a:solidFill>
                  <a:latin typeface="Arial"/>
                  <a:cs typeface="Arial"/>
                </a:rPr>
                <a:t>) 8730 G</a:t>
              </a:r>
            </a:p>
          </p:txBody>
        </p:sp>
        <p:sp>
          <p:nvSpPr>
            <p:cNvPr id="76" name="Line 54"/>
            <p:cNvSpPr>
              <a:spLocks noChangeShapeType="1"/>
            </p:cNvSpPr>
            <p:nvPr/>
          </p:nvSpPr>
          <p:spPr bwMode="auto">
            <a:xfrm flipH="1">
              <a:off x="4174901" y="5228450"/>
              <a:ext cx="537861" cy="404974"/>
            </a:xfrm>
            <a:prstGeom prst="line">
              <a:avLst/>
            </a:prstGeom>
            <a:noFill/>
            <a:ln w="38100">
              <a:solidFill>
                <a:schemeClr val="bg1"/>
              </a:solidFill>
              <a:round/>
              <a:headEnd type="triangle" w="med" len="med"/>
              <a:tailEnd/>
            </a:ln>
          </p:spPr>
          <p:txBody>
            <a:bodyPr wrap="square">
              <a:prstTxWarp prst="textNoShape">
                <a:avLst/>
              </a:prstTxWarp>
              <a:spAutoFit/>
            </a:bodyPr>
            <a:lstStyle/>
            <a:p>
              <a:endParaRPr lang="en-US" dirty="0" smtClean="0">
                <a:solidFill>
                  <a:srgbClr val="FF0000"/>
                </a:solidFill>
              </a:endParaRPr>
            </a:p>
            <a:p>
              <a:endParaRPr>
                <a:solidFill>
                  <a:srgbClr val="FF0000"/>
                </a:solidFill>
              </a:endParaRPr>
            </a:p>
            <a:p>
              <a:endParaRPr lang="en-US" dirty="0">
                <a:solidFill>
                  <a:srgbClr val="FF0000"/>
                </a:solidFill>
              </a:endParaRPr>
            </a:p>
          </p:txBody>
        </p:sp>
        <p:sp>
          <p:nvSpPr>
            <p:cNvPr id="77" name="Line 54"/>
            <p:cNvSpPr>
              <a:spLocks noChangeShapeType="1"/>
            </p:cNvSpPr>
            <p:nvPr/>
          </p:nvSpPr>
          <p:spPr bwMode="auto">
            <a:xfrm flipH="1" flipV="1">
              <a:off x="4270302" y="3922361"/>
              <a:ext cx="769874" cy="442948"/>
            </a:xfrm>
            <a:prstGeom prst="line">
              <a:avLst/>
            </a:prstGeom>
            <a:noFill/>
            <a:ln w="38100">
              <a:solidFill>
                <a:schemeClr val="bg1"/>
              </a:solidFill>
              <a:round/>
              <a:headEnd type="triangle" w="med" len="med"/>
              <a:tailEnd/>
            </a:ln>
          </p:spPr>
          <p:txBody>
            <a:bodyPr wrap="square">
              <a:prstTxWarp prst="textNoShape">
                <a:avLst/>
              </a:prstTxWarp>
              <a:spAutoFit/>
            </a:bodyPr>
            <a:lstStyle/>
            <a:p>
              <a:endParaRPr lang="en-US" dirty="0" smtClean="0">
                <a:solidFill>
                  <a:srgbClr val="FF0000"/>
                </a:solidFill>
              </a:endParaRPr>
            </a:p>
            <a:p>
              <a:endParaRPr>
                <a:solidFill>
                  <a:srgbClr val="FF0000"/>
                </a:solidFill>
              </a:endParaRPr>
            </a:p>
            <a:p>
              <a:endParaRPr lang="en-US" dirty="0">
                <a:solidFill>
                  <a:srgbClr val="FF0000"/>
                </a:solidFill>
              </a:endParaRPr>
            </a:p>
          </p:txBody>
        </p:sp>
      </p:grpSp>
      <p:grpSp>
        <p:nvGrpSpPr>
          <p:cNvPr id="88" name="Group 87"/>
          <p:cNvGrpSpPr/>
          <p:nvPr/>
        </p:nvGrpSpPr>
        <p:grpSpPr>
          <a:xfrm>
            <a:off x="179512" y="3933056"/>
            <a:ext cx="3630225" cy="2758851"/>
            <a:chOff x="179512" y="3933056"/>
            <a:chExt cx="3630225" cy="2758851"/>
          </a:xfrm>
        </p:grpSpPr>
        <p:pic>
          <p:nvPicPr>
            <p:cNvPr id="86" name="Picture 3" descr="50kw before"/>
            <p:cNvPicPr>
              <a:picLocks noChangeAspect="1" noChangeArrowheads="1"/>
            </p:cNvPicPr>
            <p:nvPr/>
          </p:nvPicPr>
          <p:blipFill>
            <a:blip r:embed="rId5" cstate="print"/>
            <a:srcRect/>
            <a:stretch>
              <a:fillRect/>
            </a:stretch>
          </p:blipFill>
          <p:spPr bwMode="auto">
            <a:xfrm>
              <a:off x="179512" y="3933056"/>
              <a:ext cx="2046049" cy="1534715"/>
            </a:xfrm>
            <a:prstGeom prst="rect">
              <a:avLst/>
            </a:prstGeom>
            <a:noFill/>
            <a:ln w="9525">
              <a:noFill/>
              <a:miter lim="800000"/>
              <a:headEnd/>
              <a:tailEnd/>
            </a:ln>
          </p:spPr>
        </p:pic>
        <p:pic>
          <p:nvPicPr>
            <p:cNvPr id="87" name="Picture 4" descr="50kw after"/>
            <p:cNvPicPr>
              <a:picLocks noChangeAspect="1" noChangeArrowheads="1"/>
            </p:cNvPicPr>
            <p:nvPr/>
          </p:nvPicPr>
          <p:blipFill>
            <a:blip r:embed="rId6" cstate="print"/>
            <a:srcRect/>
            <a:stretch>
              <a:fillRect/>
            </a:stretch>
          </p:blipFill>
          <p:spPr bwMode="auto">
            <a:xfrm>
              <a:off x="1763688" y="5157192"/>
              <a:ext cx="2046049" cy="1534715"/>
            </a:xfrm>
            <a:prstGeom prst="rect">
              <a:avLst/>
            </a:prstGeom>
            <a:noFill/>
            <a:ln w="9525">
              <a:noFill/>
              <a:miter lim="800000"/>
              <a:headEnd/>
              <a:tailEnd/>
            </a:ln>
          </p:spPr>
        </p:pic>
      </p:grpSp>
      <p:sp useBgFill="1">
        <p:nvSpPr>
          <p:cNvPr id="89" name="Rectangle 2"/>
          <p:cNvSpPr txBox="1">
            <a:spLocks noChangeArrowheads="1"/>
          </p:cNvSpPr>
          <p:nvPr/>
        </p:nvSpPr>
        <p:spPr>
          <a:xfrm>
            <a:off x="0" y="3501008"/>
            <a:ext cx="3096343" cy="36004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JLab</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IR Demo Dump</a:t>
            </a:r>
          </a:p>
        </p:txBody>
      </p:sp>
      <p:sp>
        <p:nvSpPr>
          <p:cNvPr id="90" name="Rectangle 89"/>
          <p:cNvSpPr/>
          <p:nvPr/>
        </p:nvSpPr>
        <p:spPr>
          <a:xfrm>
            <a:off x="3347864" y="5903893"/>
            <a:ext cx="3222104" cy="954107"/>
          </a:xfrm>
          <a:prstGeom prst="rect">
            <a:avLst/>
          </a:prstGeom>
        </p:spPr>
        <p:txBody>
          <a:bodyPr wrap="square">
            <a:spAutoFit/>
          </a:bodyPr>
          <a:lstStyle/>
          <a:p>
            <a:pPr fontAlgn="auto">
              <a:spcBef>
                <a:spcPts val="0"/>
              </a:spcBef>
              <a:spcAft>
                <a:spcPts val="0"/>
              </a:spcAft>
              <a:defRPr/>
            </a:pPr>
            <a:r>
              <a:rPr lang="en-US" sz="1400" i="1" kern="0" dirty="0">
                <a:solidFill>
                  <a:schemeClr val="tx2"/>
                </a:solidFill>
                <a:latin typeface="+mn-lt"/>
                <a:ea typeface="+mn-ea"/>
                <a:cs typeface="+mn-cs"/>
              </a:rPr>
              <a:t>core</a:t>
            </a:r>
            <a:r>
              <a:rPr lang="en-US" sz="1400" kern="0" dirty="0">
                <a:solidFill>
                  <a:schemeClr val="tx2"/>
                </a:solidFill>
                <a:latin typeface="+mn-lt"/>
                <a:ea typeface="+mn-ea"/>
                <a:cs typeface="+mn-cs"/>
              </a:rPr>
              <a:t> of beam off center, </a:t>
            </a:r>
            <a:br>
              <a:rPr lang="en-US" sz="1400" kern="0" dirty="0">
                <a:solidFill>
                  <a:schemeClr val="tx2"/>
                </a:solidFill>
                <a:latin typeface="+mn-lt"/>
                <a:ea typeface="+mn-ea"/>
                <a:cs typeface="+mn-cs"/>
              </a:rPr>
            </a:br>
            <a:r>
              <a:rPr lang="en-US" sz="1400" kern="0" dirty="0">
                <a:solidFill>
                  <a:schemeClr val="tx2"/>
                </a:solidFill>
                <a:latin typeface="+mn-lt"/>
                <a:ea typeface="+mn-ea"/>
                <a:cs typeface="+mn-cs"/>
              </a:rPr>
              <a:t>	even though BLMs showed </a:t>
            </a:r>
          </a:p>
          <a:p>
            <a:pPr fontAlgn="auto">
              <a:spcBef>
                <a:spcPts val="0"/>
              </a:spcBef>
              <a:spcAft>
                <a:spcPts val="0"/>
              </a:spcAft>
              <a:defRPr/>
            </a:pPr>
            <a:r>
              <a:rPr lang="en-US" sz="1400" kern="0" dirty="0">
                <a:solidFill>
                  <a:schemeClr val="tx2"/>
                </a:solidFill>
                <a:latin typeface="+mn-lt"/>
                <a:ea typeface="+mn-ea"/>
                <a:cs typeface="+mn-cs"/>
              </a:rPr>
              <a:t>	</a:t>
            </a:r>
            <a:r>
              <a:rPr lang="en-US" sz="1400" i="1" kern="0" dirty="0">
                <a:solidFill>
                  <a:schemeClr val="tx2"/>
                </a:solidFill>
                <a:latin typeface="+mn-lt"/>
                <a:ea typeface="+mn-ea"/>
                <a:cs typeface="+mn-cs"/>
              </a:rPr>
              <a:t>edges</a:t>
            </a:r>
            <a:r>
              <a:rPr lang="en-US" sz="1400" kern="0" dirty="0">
                <a:solidFill>
                  <a:schemeClr val="tx2"/>
                </a:solidFill>
                <a:latin typeface="+mn-lt"/>
                <a:ea typeface="+mn-ea"/>
                <a:cs typeface="+mn-cs"/>
              </a:rPr>
              <a:t> were centered</a:t>
            </a:r>
          </a:p>
          <a:p>
            <a:pPr fontAlgn="auto">
              <a:spcBef>
                <a:spcPts val="0"/>
              </a:spcBef>
              <a:spcAft>
                <a:spcPts val="0"/>
              </a:spcAft>
              <a:defRPr/>
            </a:pPr>
            <a:r>
              <a:rPr lang="en-US" sz="1400" kern="0" dirty="0">
                <a:solidFill>
                  <a:schemeClr val="tx2"/>
                </a:solidFill>
                <a:latin typeface="+mn-lt"/>
                <a:ea typeface="+mn-ea"/>
                <a:cs typeface="+mn-cs"/>
              </a:rPr>
              <a:t>		(high energy tail</a:t>
            </a:r>
            <a:endParaRPr lang="en-GB" sz="1400" dirty="0"/>
          </a:p>
        </p:txBody>
      </p:sp>
      <p:pic>
        <p:nvPicPr>
          <p:cNvPr id="1026" name="Picture 2"/>
          <p:cNvPicPr>
            <a:picLocks noChangeAspect="1" noChangeArrowheads="1"/>
          </p:cNvPicPr>
          <p:nvPr/>
        </p:nvPicPr>
        <p:blipFill>
          <a:blip r:embed="rId7" cstate="print"/>
          <a:srcRect/>
          <a:stretch>
            <a:fillRect/>
          </a:stretch>
        </p:blipFill>
        <p:spPr bwMode="auto">
          <a:xfrm>
            <a:off x="6022202" y="923830"/>
            <a:ext cx="3121798" cy="2361154"/>
          </a:xfrm>
          <a:prstGeom prst="rect">
            <a:avLst/>
          </a:prstGeom>
          <a:noFill/>
          <a:ln w="9525">
            <a:noFill/>
            <a:miter lim="800000"/>
            <a:headEnd/>
            <a:tailEnd/>
          </a:ln>
          <a:effectLst/>
        </p:spPr>
      </p:pic>
      <p:sp>
        <p:nvSpPr>
          <p:cNvPr id="81" name="TextBox 80"/>
          <p:cNvSpPr txBox="1"/>
          <p:nvPr/>
        </p:nvSpPr>
        <p:spPr>
          <a:xfrm>
            <a:off x="467544" y="2780928"/>
            <a:ext cx="2304256" cy="523220"/>
          </a:xfrm>
          <a:prstGeom prst="rect">
            <a:avLst/>
          </a:prstGeom>
          <a:noFill/>
        </p:spPr>
        <p:txBody>
          <a:bodyPr wrap="square" rtlCol="0">
            <a:spAutoFit/>
          </a:bodyPr>
          <a:lstStyle/>
          <a:p>
            <a:r>
              <a:rPr lang="en-GB" sz="2800" b="1" dirty="0" smtClean="0"/>
              <a:t>JLAB ERL/FELs</a:t>
            </a:r>
            <a:endParaRPr lang="en-GB" sz="2800" b="1" dirty="0"/>
          </a:p>
        </p:txBody>
      </p:sp>
      <p:sp>
        <p:nvSpPr>
          <p:cNvPr id="82" name="Rectangle 81"/>
          <p:cNvSpPr/>
          <p:nvPr/>
        </p:nvSpPr>
        <p:spPr>
          <a:xfrm>
            <a:off x="1547664" y="3068960"/>
            <a:ext cx="2202462" cy="523220"/>
          </a:xfrm>
          <a:prstGeom prst="rect">
            <a:avLst/>
          </a:prstGeom>
        </p:spPr>
        <p:txBody>
          <a:bodyPr wrap="none">
            <a:spAutoFit/>
          </a:bodyPr>
          <a:lstStyle/>
          <a:p>
            <a:r>
              <a:rPr lang="en-US" sz="2800" b="1" dirty="0" smtClean="0">
                <a:solidFill>
                  <a:srgbClr val="FF0000"/>
                </a:solidFill>
              </a:rPr>
              <a:t>Dave Douglas</a:t>
            </a:r>
            <a:endParaRPr lang="en-GB" sz="2800" b="1" dirty="0">
              <a:solidFill>
                <a:srgbClr val="FF0000"/>
              </a:solidFill>
            </a:endParaRPr>
          </a:p>
        </p:txBody>
      </p:sp>
      <p:sp>
        <p:nvSpPr>
          <p:cNvPr id="83" name="Rectangle 82"/>
          <p:cNvSpPr/>
          <p:nvPr/>
        </p:nvSpPr>
        <p:spPr>
          <a:xfrm>
            <a:off x="4427984" y="404665"/>
            <a:ext cx="4283968" cy="646331"/>
          </a:xfrm>
          <a:prstGeom prst="rect">
            <a:avLst/>
          </a:prstGeom>
        </p:spPr>
        <p:txBody>
          <a:bodyPr wrap="square">
            <a:spAutoFit/>
          </a:bodyPr>
          <a:lstStyle/>
          <a:p>
            <a:r>
              <a:rPr lang="en-US" b="1" dirty="0" smtClean="0"/>
              <a:t>Machine overhaul, upgrade during next long shutdown</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0"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lice.stfc.ac.uk/images/High_Res/ALICE_EMMA%20image.jpg"/>
          <p:cNvPicPr>
            <a:picLocks noChangeAspect="1" noChangeArrowheads="1"/>
          </p:cNvPicPr>
          <p:nvPr/>
        </p:nvPicPr>
        <p:blipFill>
          <a:blip r:embed="rId2" cstate="print"/>
          <a:srcRect t="7102"/>
          <a:stretch>
            <a:fillRect/>
          </a:stretch>
        </p:blipFill>
        <p:spPr bwMode="auto">
          <a:xfrm>
            <a:off x="1835696" y="2780928"/>
            <a:ext cx="5359290" cy="1656184"/>
          </a:xfrm>
          <a:prstGeom prst="rect">
            <a:avLst/>
          </a:prstGeom>
          <a:noFill/>
        </p:spPr>
      </p:pic>
      <p:grpSp>
        <p:nvGrpSpPr>
          <p:cNvPr id="11" name="Group 10"/>
          <p:cNvGrpSpPr/>
          <p:nvPr/>
        </p:nvGrpSpPr>
        <p:grpSpPr>
          <a:xfrm>
            <a:off x="0" y="260648"/>
            <a:ext cx="9144000" cy="2304256"/>
            <a:chOff x="0" y="260648"/>
            <a:chExt cx="9144000" cy="2304256"/>
          </a:xfrm>
        </p:grpSpPr>
        <p:pic>
          <p:nvPicPr>
            <p:cNvPr id="2050" name="Picture 2"/>
            <p:cNvPicPr>
              <a:picLocks noChangeAspect="1" noChangeArrowheads="1"/>
            </p:cNvPicPr>
            <p:nvPr/>
          </p:nvPicPr>
          <p:blipFill>
            <a:blip r:embed="rId3" cstate="print"/>
            <a:srcRect/>
            <a:stretch>
              <a:fillRect/>
            </a:stretch>
          </p:blipFill>
          <p:spPr bwMode="auto">
            <a:xfrm>
              <a:off x="6119664" y="296652"/>
              <a:ext cx="3024336" cy="2268252"/>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0" y="332656"/>
              <a:ext cx="2939818" cy="2204864"/>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3131840" y="260648"/>
              <a:ext cx="3024336" cy="2268252"/>
            </a:xfrm>
            <a:prstGeom prst="rect">
              <a:avLst/>
            </a:prstGeom>
            <a:noFill/>
            <a:ln w="9525">
              <a:noFill/>
              <a:miter lim="800000"/>
              <a:headEnd/>
              <a:tailEnd/>
            </a:ln>
            <a:effectLst/>
          </p:spPr>
        </p:pic>
      </p:grpSp>
      <p:pic>
        <p:nvPicPr>
          <p:cNvPr id="2054" name="Picture 6"/>
          <p:cNvPicPr>
            <a:picLocks noChangeAspect="1" noChangeArrowheads="1"/>
          </p:cNvPicPr>
          <p:nvPr/>
        </p:nvPicPr>
        <p:blipFill>
          <a:blip r:embed="rId6" cstate="print"/>
          <a:srcRect/>
          <a:stretch>
            <a:fillRect/>
          </a:stretch>
        </p:blipFill>
        <p:spPr bwMode="auto">
          <a:xfrm>
            <a:off x="6012160" y="4437112"/>
            <a:ext cx="3131840" cy="2348880"/>
          </a:xfrm>
          <a:prstGeom prst="rect">
            <a:avLst/>
          </a:prstGeom>
          <a:noFill/>
          <a:ln w="9525">
            <a:noFill/>
            <a:miter lim="800000"/>
            <a:headEnd/>
            <a:tailEnd/>
          </a:ln>
          <a:effectLst/>
        </p:spPr>
      </p:pic>
      <p:pic>
        <p:nvPicPr>
          <p:cNvPr id="2057" name="Picture 9"/>
          <p:cNvPicPr>
            <a:picLocks noChangeAspect="1" noChangeArrowheads="1"/>
          </p:cNvPicPr>
          <p:nvPr/>
        </p:nvPicPr>
        <p:blipFill>
          <a:blip r:embed="rId7" cstate="print"/>
          <a:srcRect b="15565"/>
          <a:stretch>
            <a:fillRect/>
          </a:stretch>
        </p:blipFill>
        <p:spPr bwMode="auto">
          <a:xfrm>
            <a:off x="0" y="4221088"/>
            <a:ext cx="2974417" cy="2304256"/>
          </a:xfrm>
          <a:prstGeom prst="rect">
            <a:avLst/>
          </a:prstGeom>
          <a:noFill/>
          <a:ln w="9525">
            <a:noFill/>
            <a:miter lim="800000"/>
            <a:headEnd/>
            <a:tailEnd/>
          </a:ln>
          <a:effectLst/>
        </p:spPr>
      </p:pic>
      <p:grpSp>
        <p:nvGrpSpPr>
          <p:cNvPr id="10" name="Group 9"/>
          <p:cNvGrpSpPr/>
          <p:nvPr/>
        </p:nvGrpSpPr>
        <p:grpSpPr>
          <a:xfrm>
            <a:off x="3059832" y="4941168"/>
            <a:ext cx="2808312" cy="1593468"/>
            <a:chOff x="3059832" y="4941168"/>
            <a:chExt cx="2808312" cy="1593468"/>
          </a:xfrm>
        </p:grpSpPr>
        <p:pic>
          <p:nvPicPr>
            <p:cNvPr id="14" name="Picture 5"/>
            <p:cNvPicPr>
              <a:picLocks noChangeAspect="1" noChangeArrowheads="1"/>
            </p:cNvPicPr>
            <p:nvPr/>
          </p:nvPicPr>
          <p:blipFill>
            <a:blip r:embed="rId8" cstate="print"/>
            <a:srcRect/>
            <a:stretch>
              <a:fillRect/>
            </a:stretch>
          </p:blipFill>
          <p:spPr bwMode="auto">
            <a:xfrm>
              <a:off x="3131840" y="4941168"/>
              <a:ext cx="2736304" cy="1180119"/>
            </a:xfrm>
            <a:prstGeom prst="rect">
              <a:avLst/>
            </a:prstGeom>
            <a:noFill/>
            <a:ln w="9525">
              <a:solidFill>
                <a:schemeClr val="tx1"/>
              </a:solidFill>
              <a:miter lim="800000"/>
              <a:headEnd/>
              <a:tailEnd/>
            </a:ln>
          </p:spPr>
        </p:pic>
        <p:sp>
          <p:nvSpPr>
            <p:cNvPr id="9" name="TextBox 8"/>
            <p:cNvSpPr txBox="1"/>
            <p:nvPr/>
          </p:nvSpPr>
          <p:spPr>
            <a:xfrm>
              <a:off x="3059832" y="6165304"/>
              <a:ext cx="2736304" cy="369332"/>
            </a:xfrm>
            <a:prstGeom prst="rect">
              <a:avLst/>
            </a:prstGeom>
            <a:noFill/>
          </p:spPr>
          <p:txBody>
            <a:bodyPr wrap="square" rtlCol="0">
              <a:spAutoFit/>
            </a:bodyPr>
            <a:lstStyle/>
            <a:p>
              <a:r>
                <a:rPr lang="en-GB" dirty="0" smtClean="0"/>
                <a:t>Characterise in ALICE 2013</a:t>
              </a:r>
              <a:endParaRPr lang="en-GB" dirty="0"/>
            </a:p>
          </p:txBody>
        </p:sp>
      </p:grpSp>
      <p:sp>
        <p:nvSpPr>
          <p:cNvPr id="12" name="TextBox 11"/>
          <p:cNvSpPr txBox="1"/>
          <p:nvPr/>
        </p:nvSpPr>
        <p:spPr>
          <a:xfrm>
            <a:off x="7236296" y="2780928"/>
            <a:ext cx="2304256" cy="523220"/>
          </a:xfrm>
          <a:prstGeom prst="rect">
            <a:avLst/>
          </a:prstGeom>
          <a:noFill/>
        </p:spPr>
        <p:txBody>
          <a:bodyPr wrap="square" rtlCol="0">
            <a:spAutoFit/>
          </a:bodyPr>
          <a:lstStyle/>
          <a:p>
            <a:r>
              <a:rPr lang="en-GB" sz="2800" b="1" dirty="0" smtClean="0"/>
              <a:t>ALICE</a:t>
            </a:r>
            <a:endParaRPr lang="en-GB" sz="2800" b="1" dirty="0"/>
          </a:p>
        </p:txBody>
      </p:sp>
      <p:sp>
        <p:nvSpPr>
          <p:cNvPr id="13" name="Rectangle 12"/>
          <p:cNvSpPr/>
          <p:nvPr/>
        </p:nvSpPr>
        <p:spPr>
          <a:xfrm>
            <a:off x="7092280" y="3212976"/>
            <a:ext cx="2008883" cy="523220"/>
          </a:xfrm>
          <a:prstGeom prst="rect">
            <a:avLst/>
          </a:prstGeom>
        </p:spPr>
        <p:txBody>
          <a:bodyPr wrap="none">
            <a:spAutoFit/>
          </a:bodyPr>
          <a:lstStyle/>
          <a:p>
            <a:r>
              <a:rPr lang="en-US" sz="2800" b="1" dirty="0" smtClean="0">
                <a:solidFill>
                  <a:srgbClr val="FF0000"/>
                </a:solidFill>
              </a:rPr>
              <a:t>Susan Smith</a:t>
            </a:r>
            <a:endParaRPr lang="en-GB"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3131840" cy="2348880"/>
          </a:xfrm>
          <a:prstGeom prst="rect">
            <a:avLst/>
          </a:prstGeom>
          <a:noFill/>
          <a:ln w="9525">
            <a:noFill/>
            <a:miter lim="800000"/>
            <a:headEnd/>
            <a:tailEnd/>
          </a:ln>
          <a:effectLst/>
        </p:spPr>
      </p:pic>
      <p:pic>
        <p:nvPicPr>
          <p:cNvPr id="4" name="Picture 23" descr="cERL_lattice_2012_02_29_v2009_英語用"/>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2708920"/>
            <a:ext cx="7702550" cy="19224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3" name="Group 32"/>
          <p:cNvGrpSpPr/>
          <p:nvPr/>
        </p:nvGrpSpPr>
        <p:grpSpPr>
          <a:xfrm>
            <a:off x="5796136" y="0"/>
            <a:ext cx="3347864" cy="2594898"/>
            <a:chOff x="5796136" y="0"/>
            <a:chExt cx="3347864" cy="2594898"/>
          </a:xfrm>
        </p:grpSpPr>
        <p:pic>
          <p:nvPicPr>
            <p:cNvPr id="5" name="Picture 7" descr="HV_chamber+Yoshida+Ceramic+Support_for_ann_rep_2009_cutaway-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65375" y="0"/>
              <a:ext cx="1178625" cy="1763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5" cstate="print"/>
            <a:srcRect/>
            <a:stretch>
              <a:fillRect/>
            </a:stretch>
          </p:blipFill>
          <p:spPr bwMode="auto">
            <a:xfrm>
              <a:off x="5796136" y="188640"/>
              <a:ext cx="2129854" cy="2406258"/>
            </a:xfrm>
            <a:prstGeom prst="rect">
              <a:avLst/>
            </a:prstGeom>
            <a:noFill/>
            <a:ln w="9525">
              <a:noFill/>
              <a:miter lim="800000"/>
              <a:headEnd/>
              <a:tailEnd/>
            </a:ln>
            <a:effectLst/>
          </p:spPr>
        </p:pic>
      </p:grpSp>
      <p:pic>
        <p:nvPicPr>
          <p:cNvPr id="3077" name="Picture 5"/>
          <p:cNvPicPr>
            <a:picLocks noChangeAspect="1" noChangeArrowheads="1"/>
          </p:cNvPicPr>
          <p:nvPr/>
        </p:nvPicPr>
        <p:blipFill>
          <a:blip r:embed="rId6" cstate="print"/>
          <a:srcRect/>
          <a:stretch>
            <a:fillRect/>
          </a:stretch>
        </p:blipFill>
        <p:spPr bwMode="auto">
          <a:xfrm>
            <a:off x="5826169" y="0"/>
            <a:ext cx="3317831" cy="2536329"/>
          </a:xfrm>
          <a:prstGeom prst="rect">
            <a:avLst/>
          </a:prstGeom>
          <a:noFill/>
          <a:ln w="9525">
            <a:noFill/>
            <a:miter lim="800000"/>
            <a:headEnd/>
            <a:tailEnd/>
          </a:ln>
          <a:effectLst/>
        </p:spPr>
      </p:pic>
      <p:grpSp>
        <p:nvGrpSpPr>
          <p:cNvPr id="64" name="Group 63"/>
          <p:cNvGrpSpPr/>
          <p:nvPr/>
        </p:nvGrpSpPr>
        <p:grpSpPr>
          <a:xfrm>
            <a:off x="3203848" y="4281557"/>
            <a:ext cx="5940152" cy="2576443"/>
            <a:chOff x="3203848" y="4281557"/>
            <a:chExt cx="5940152" cy="2576443"/>
          </a:xfrm>
        </p:grpSpPr>
        <p:pic>
          <p:nvPicPr>
            <p:cNvPr id="3078" name="Picture 6"/>
            <p:cNvPicPr>
              <a:picLocks noChangeAspect="1" noChangeArrowheads="1"/>
            </p:cNvPicPr>
            <p:nvPr/>
          </p:nvPicPr>
          <p:blipFill>
            <a:blip r:embed="rId7" cstate="print"/>
            <a:srcRect/>
            <a:stretch>
              <a:fillRect/>
            </a:stretch>
          </p:blipFill>
          <p:spPr bwMode="auto">
            <a:xfrm>
              <a:off x="5670601" y="4281557"/>
              <a:ext cx="3473399" cy="2576443"/>
            </a:xfrm>
            <a:prstGeom prst="rect">
              <a:avLst/>
            </a:prstGeom>
            <a:noFill/>
            <a:ln w="9525">
              <a:noFill/>
              <a:miter lim="800000"/>
              <a:headEnd/>
              <a:tailEnd/>
            </a:ln>
            <a:effectLst/>
          </p:spPr>
        </p:pic>
        <p:pic>
          <p:nvPicPr>
            <p:cNvPr id="53" name="Picture 53" descr="VerticalTest結果"/>
            <p:cNvPicPr>
              <a:picLocks noChangeAspect="1" noChangeArrowheads="1"/>
            </p:cNvPicPr>
            <p:nvPr/>
          </p:nvPicPr>
          <p:blipFill>
            <a:blip r:embed="rId8" cstate="print">
              <a:extLst>
                <a:ext uri="{28A0092B-C50C-407E-A947-70E740481C1C}">
                  <a14:useLocalDpi xmlns="" xmlns:a14="http://schemas.microsoft.com/office/drawing/2010/main" val="0"/>
                </a:ext>
              </a:extLst>
            </a:blip>
            <a:srcRect l="4010" t="4720"/>
            <a:stretch>
              <a:fillRect/>
            </a:stretch>
          </p:blipFill>
          <p:spPr bwMode="auto">
            <a:xfrm>
              <a:off x="3203848" y="4841741"/>
              <a:ext cx="2390676" cy="201625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3079" name="Picture 7"/>
          <p:cNvPicPr>
            <a:picLocks noChangeAspect="1" noChangeArrowheads="1"/>
          </p:cNvPicPr>
          <p:nvPr/>
        </p:nvPicPr>
        <p:blipFill>
          <a:blip r:embed="rId9" cstate="print"/>
          <a:srcRect/>
          <a:stretch>
            <a:fillRect/>
          </a:stretch>
        </p:blipFill>
        <p:spPr bwMode="auto">
          <a:xfrm>
            <a:off x="1979712" y="188640"/>
            <a:ext cx="3634012" cy="2708920"/>
          </a:xfrm>
          <a:prstGeom prst="rect">
            <a:avLst/>
          </a:prstGeom>
          <a:noFill/>
          <a:ln w="9525">
            <a:noFill/>
            <a:miter lim="800000"/>
            <a:headEnd/>
            <a:tailEnd/>
          </a:ln>
          <a:effectLst/>
        </p:spPr>
      </p:pic>
      <p:pic>
        <p:nvPicPr>
          <p:cNvPr id="3080" name="Picture 8"/>
          <p:cNvPicPr>
            <a:picLocks noChangeAspect="1" noChangeArrowheads="1"/>
          </p:cNvPicPr>
          <p:nvPr/>
        </p:nvPicPr>
        <p:blipFill>
          <a:blip r:embed="rId10" cstate="print"/>
          <a:srcRect/>
          <a:stretch>
            <a:fillRect/>
          </a:stretch>
        </p:blipFill>
        <p:spPr bwMode="auto">
          <a:xfrm>
            <a:off x="0" y="2636912"/>
            <a:ext cx="2952328" cy="1497872"/>
          </a:xfrm>
          <a:prstGeom prst="rect">
            <a:avLst/>
          </a:prstGeom>
          <a:noFill/>
          <a:ln w="9525">
            <a:noFill/>
            <a:miter lim="800000"/>
            <a:headEnd/>
            <a:tailEnd/>
          </a:ln>
          <a:effectLst/>
        </p:spPr>
      </p:pic>
      <p:grpSp>
        <p:nvGrpSpPr>
          <p:cNvPr id="65" name="Group 64"/>
          <p:cNvGrpSpPr/>
          <p:nvPr/>
        </p:nvGrpSpPr>
        <p:grpSpPr>
          <a:xfrm>
            <a:off x="179512" y="3573016"/>
            <a:ext cx="8218487" cy="914618"/>
            <a:chOff x="179512" y="3573016"/>
            <a:chExt cx="8218487" cy="914618"/>
          </a:xfrm>
        </p:grpSpPr>
        <p:sp>
          <p:nvSpPr>
            <p:cNvPr id="61" name="テキスト ボックス 223"/>
            <p:cNvSpPr txBox="1">
              <a:spLocks noChangeArrowheads="1"/>
            </p:cNvSpPr>
            <p:nvPr/>
          </p:nvSpPr>
          <p:spPr bwMode="auto">
            <a:xfrm>
              <a:off x="179512" y="4149080"/>
              <a:ext cx="821848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r>
                <a:rPr lang="en-US" altLang="ja-JP" sz="1600" b="1" dirty="0" smtClean="0"/>
                <a:t>Plan </a:t>
              </a:r>
              <a:r>
                <a:rPr lang="en-US" altLang="ja-JP" sz="1600" b="1" dirty="0"/>
                <a:t>of Laser Compton Scattering Experiment by JAEA</a:t>
              </a:r>
            </a:p>
          </p:txBody>
        </p:sp>
        <p:sp>
          <p:nvSpPr>
            <p:cNvPr id="62" name="Rectangle 61"/>
            <p:cNvSpPr/>
            <p:nvPr/>
          </p:nvSpPr>
          <p:spPr>
            <a:xfrm>
              <a:off x="1043608" y="3573016"/>
              <a:ext cx="6684587" cy="523220"/>
            </a:xfrm>
            <a:prstGeom prst="rect">
              <a:avLst/>
            </a:prstGeom>
          </p:spPr>
          <p:txBody>
            <a:bodyPr wrap="none">
              <a:spAutoFit/>
            </a:bodyPr>
            <a:lstStyle/>
            <a:p>
              <a:r>
                <a:rPr lang="en-US" altLang="ja-JP" sz="2800" b="1" dirty="0" smtClean="0">
                  <a:solidFill>
                    <a:srgbClr val="FF0000"/>
                  </a:solidFill>
                </a:rPr>
                <a:t>commission </a:t>
              </a:r>
              <a:r>
                <a:rPr lang="en-US" altLang="ja-JP" sz="2800" b="1" dirty="0" err="1" smtClean="0">
                  <a:solidFill>
                    <a:srgbClr val="FF0000"/>
                  </a:solidFill>
                </a:rPr>
                <a:t>cERL</a:t>
              </a:r>
              <a:r>
                <a:rPr lang="en-US" altLang="ja-JP" sz="2800" b="1" dirty="0" smtClean="0">
                  <a:solidFill>
                    <a:srgbClr val="FF0000"/>
                  </a:solidFill>
                </a:rPr>
                <a:t>, hopefully, in March, 2013</a:t>
              </a:r>
              <a:endParaRPr lang="en-GB" sz="2800" b="1" dirty="0">
                <a:solidFill>
                  <a:srgbClr val="FF0000"/>
                </a:solidFill>
              </a:endParaRPr>
            </a:p>
          </p:txBody>
        </p:sp>
      </p:grpSp>
      <p:pic>
        <p:nvPicPr>
          <p:cNvPr id="3081" name="Picture 9"/>
          <p:cNvPicPr>
            <a:picLocks noChangeAspect="1" noChangeArrowheads="1"/>
          </p:cNvPicPr>
          <p:nvPr/>
        </p:nvPicPr>
        <p:blipFill>
          <a:blip r:embed="rId11" cstate="print"/>
          <a:srcRect/>
          <a:stretch>
            <a:fillRect/>
          </a:stretch>
        </p:blipFill>
        <p:spPr bwMode="auto">
          <a:xfrm>
            <a:off x="0" y="4797152"/>
            <a:ext cx="2390809" cy="185610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11826" y="1988840"/>
            <a:ext cx="6115046" cy="2448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7" name="Textfeld 5"/>
          <p:cNvSpPr txBox="1"/>
          <p:nvPr/>
        </p:nvSpPr>
        <p:spPr>
          <a:xfrm>
            <a:off x="6156176" y="0"/>
            <a:ext cx="1651038"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rPr>
              <a:t>First beam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 lastClr="FFFFFF"/>
                </a:solidFill>
                <a:effectLst/>
                <a:uLnTx/>
                <a:uFillTx/>
              </a:rPr>
              <a:t>21</a:t>
            </a:r>
            <a:r>
              <a:rPr kumimoji="0" lang="en-US" sz="1100" b="1" i="0" u="none" strike="noStrike" kern="0" cap="none" spc="0" normalizeH="0" baseline="30000" noProof="0" dirty="0" smtClean="0">
                <a:ln>
                  <a:noFill/>
                </a:ln>
                <a:solidFill>
                  <a:sysClr val="window" lastClr="FFFFFF"/>
                </a:solidFill>
                <a:effectLst/>
                <a:uLnTx/>
                <a:uFillTx/>
              </a:rPr>
              <a:t>st</a:t>
            </a:r>
            <a:r>
              <a:rPr kumimoji="0" lang="en-US" sz="1100" b="1" i="0" u="none" strike="noStrike" kern="0" cap="none" spc="0" normalizeH="0" baseline="0" noProof="0" dirty="0" smtClean="0">
                <a:ln>
                  <a:noFill/>
                </a:ln>
                <a:solidFill>
                  <a:sysClr val="window" lastClr="FFFFFF"/>
                </a:solidFill>
                <a:effectLst/>
                <a:uLnTx/>
                <a:uFillTx/>
              </a:rPr>
              <a:t> April 2011</a:t>
            </a:r>
            <a:endParaRPr kumimoji="0" lang="en-US" sz="1100" b="1" i="0" u="none" strike="noStrike" kern="0" cap="none" spc="0" normalizeH="0" baseline="0" noProof="0" dirty="0">
              <a:ln>
                <a:noFill/>
              </a:ln>
              <a:solidFill>
                <a:sysClr val="window" lastClr="FFFFFF"/>
              </a:solidFill>
              <a:effectLst/>
              <a:uLnTx/>
              <a:uFillTx/>
            </a:endParaRPr>
          </a:p>
        </p:txBody>
      </p:sp>
      <p:grpSp>
        <p:nvGrpSpPr>
          <p:cNvPr id="39" name="Group 38"/>
          <p:cNvGrpSpPr/>
          <p:nvPr/>
        </p:nvGrpSpPr>
        <p:grpSpPr>
          <a:xfrm>
            <a:off x="6080350" y="-7716"/>
            <a:ext cx="2308074" cy="2271814"/>
            <a:chOff x="6080350" y="-7716"/>
            <a:chExt cx="2308074" cy="2271814"/>
          </a:xfrm>
        </p:grpSpPr>
        <p:pic>
          <p:nvPicPr>
            <p:cNvPr id="34" name="Grafik 10" descr="Pbcathode.jpg"/>
            <p:cNvPicPr>
              <a:picLocks noChangeAspect="1"/>
            </p:cNvPicPr>
            <p:nvPr/>
          </p:nvPicPr>
          <p:blipFill>
            <a:blip r:embed="rId3" cstate="print"/>
            <a:srcRect/>
            <a:stretch>
              <a:fillRect/>
            </a:stretch>
          </p:blipFill>
          <p:spPr bwMode="auto">
            <a:xfrm>
              <a:off x="6876256" y="0"/>
              <a:ext cx="1512168" cy="1337757"/>
            </a:xfrm>
            <a:prstGeom prst="rect">
              <a:avLst/>
            </a:prstGeom>
            <a:ln>
              <a:noFill/>
            </a:ln>
            <a:effectLst>
              <a:outerShdw blurRad="292100" dist="139700" dir="2700000" algn="tl" rotWithShape="0">
                <a:srgbClr val="333333">
                  <a:alpha val="65000"/>
                </a:srgbClr>
              </a:outerShdw>
            </a:effectLst>
          </p:spPr>
        </p:pic>
        <p:pic>
          <p:nvPicPr>
            <p:cNvPr id="36" name="Inhaltsplatzhalter 4"/>
            <p:cNvPicPr>
              <a:picLocks noChangeAspect="1"/>
            </p:cNvPicPr>
            <p:nvPr/>
          </p:nvPicPr>
          <p:blipFill>
            <a:blip r:embed="rId4" cstate="print"/>
            <a:srcRect t="26471" r="14612" b="26471"/>
            <a:stretch>
              <a:fillRect/>
            </a:stretch>
          </p:blipFill>
          <p:spPr>
            <a:xfrm rot="5400000">
              <a:off x="5912072" y="160562"/>
              <a:ext cx="1348485" cy="1011930"/>
            </a:xfrm>
            <a:prstGeom prst="rect">
              <a:avLst/>
            </a:prstGeom>
            <a:ln>
              <a:noFill/>
            </a:ln>
            <a:effectLst>
              <a:outerShdw blurRad="292100" dist="139700" dir="2700000" algn="tl" rotWithShape="0">
                <a:srgbClr val="333333">
                  <a:alpha val="65000"/>
                </a:srgbClr>
              </a:outerShdw>
            </a:effectLst>
          </p:spPr>
        </p:pic>
        <p:sp>
          <p:nvSpPr>
            <p:cNvPr id="38" name="Rectangle 37"/>
            <p:cNvSpPr/>
            <p:nvPr/>
          </p:nvSpPr>
          <p:spPr>
            <a:xfrm>
              <a:off x="6084168" y="1340768"/>
              <a:ext cx="2160240" cy="923330"/>
            </a:xfrm>
            <a:prstGeom prst="rect">
              <a:avLst/>
            </a:prstGeom>
          </p:spPr>
          <p:txBody>
            <a:bodyPr wrap="square">
              <a:spAutoFit/>
            </a:bodyPr>
            <a:lstStyle/>
            <a:p>
              <a:r>
                <a:rPr lang="en-GB" dirty="0" smtClean="0"/>
                <a:t>0. 1.8MeV</a:t>
              </a:r>
            </a:p>
            <a:p>
              <a:r>
                <a:rPr lang="en-GB" dirty="0" smtClean="0"/>
                <a:t>6pC bunch charge</a:t>
              </a:r>
            </a:p>
            <a:p>
              <a:r>
                <a:rPr lang="en-GB" dirty="0" smtClean="0"/>
                <a:t>8kHz (~50nA)</a:t>
              </a:r>
            </a:p>
          </p:txBody>
        </p:sp>
      </p:grpSp>
      <p:pic>
        <p:nvPicPr>
          <p:cNvPr id="46" name="Grafik 10" descr="quadmode_highestQext.jpg"/>
          <p:cNvPicPr/>
          <p:nvPr/>
        </p:nvPicPr>
        <p:blipFill>
          <a:blip r:embed="rId5" cstate="print"/>
          <a:stretch>
            <a:fillRect/>
          </a:stretch>
        </p:blipFill>
        <p:spPr>
          <a:xfrm>
            <a:off x="2051720" y="764704"/>
            <a:ext cx="2808312" cy="1152128"/>
          </a:xfrm>
          <a:prstGeom prst="rect">
            <a:avLst/>
          </a:prstGeom>
        </p:spPr>
      </p:pic>
      <p:grpSp>
        <p:nvGrpSpPr>
          <p:cNvPr id="48" name="Gruppieren 55"/>
          <p:cNvGrpSpPr>
            <a:grpSpLocks noChangeAspect="1"/>
          </p:cNvGrpSpPr>
          <p:nvPr/>
        </p:nvGrpSpPr>
        <p:grpSpPr bwMode="auto">
          <a:xfrm>
            <a:off x="3059832" y="1772816"/>
            <a:ext cx="1873945" cy="1174411"/>
            <a:chOff x="6422212" y="3110205"/>
            <a:chExt cx="1983843" cy="1242689"/>
          </a:xfrm>
        </p:grpSpPr>
        <p:grpSp>
          <p:nvGrpSpPr>
            <p:cNvPr id="49" name="Gruppieren 53"/>
            <p:cNvGrpSpPr>
              <a:grpSpLocks/>
            </p:cNvGrpSpPr>
            <p:nvPr/>
          </p:nvGrpSpPr>
          <p:grpSpPr bwMode="auto">
            <a:xfrm>
              <a:off x="7086549" y="3110205"/>
              <a:ext cx="1319506" cy="1242689"/>
              <a:chOff x="7086545" y="3110208"/>
              <a:chExt cx="1319508" cy="1242688"/>
            </a:xfrm>
          </p:grpSpPr>
          <p:sp>
            <p:nvSpPr>
              <p:cNvPr id="51" name="Freeform 27"/>
              <p:cNvSpPr>
                <a:spLocks/>
              </p:cNvSpPr>
              <p:nvPr/>
            </p:nvSpPr>
            <p:spPr bwMode="auto">
              <a:xfrm rot="18300000">
                <a:off x="7325108" y="3322286"/>
                <a:ext cx="24765" cy="184320"/>
              </a:xfrm>
              <a:custGeom>
                <a:avLst/>
                <a:gdLst>
                  <a:gd name="T0" fmla="*/ 0 w 365"/>
                  <a:gd name="T1" fmla="*/ 2147483647 h 371"/>
                  <a:gd name="T2" fmla="*/ 30608862 w 365"/>
                  <a:gd name="T3" fmla="*/ 2147483647 h 371"/>
                  <a:gd name="T4" fmla="*/ 50602019 w 365"/>
                  <a:gd name="T5" fmla="*/ 2147483647 h 371"/>
                  <a:gd name="T6" fmla="*/ 68403848 w 365"/>
                  <a:gd name="T7" fmla="*/ 367776031 h 371"/>
                  <a:gd name="T8" fmla="*/ 83710585 w 365"/>
                  <a:gd name="T9" fmla="*/ 2147483647 h 371"/>
                  <a:gd name="T10" fmla="*/ 91205153 w 365"/>
                  <a:gd name="T11" fmla="*/ 2147483647 h 371"/>
                  <a:gd name="T12" fmla="*/ 114006390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52" name="Gruppieren 17"/>
              <p:cNvGrpSpPr>
                <a:grpSpLocks/>
              </p:cNvGrpSpPr>
              <p:nvPr/>
            </p:nvGrpSpPr>
            <p:grpSpPr bwMode="auto">
              <a:xfrm rot="11940000">
                <a:off x="7086545" y="3593631"/>
                <a:ext cx="524570" cy="558388"/>
                <a:chOff x="4780163" y="2588566"/>
                <a:chExt cx="1639286" cy="1744963"/>
              </a:xfrm>
            </p:grpSpPr>
            <p:sp>
              <p:nvSpPr>
                <p:cNvPr id="74" name="Freeform 24"/>
                <p:cNvSpPr>
                  <a:spLocks/>
                </p:cNvSpPr>
                <p:nvPr/>
              </p:nvSpPr>
              <p:spPr bwMode="auto">
                <a:xfrm rot="3150846">
                  <a:off x="5642318" y="312981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25"/>
                <p:cNvSpPr>
                  <a:spLocks/>
                </p:cNvSpPr>
                <p:nvPr/>
              </p:nvSpPr>
              <p:spPr bwMode="auto">
                <a:xfrm rot="3525079">
                  <a:off x="5806674" y="336356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26"/>
                <p:cNvSpPr>
                  <a:spLocks/>
                </p:cNvSpPr>
                <p:nvPr/>
              </p:nvSpPr>
              <p:spPr bwMode="auto">
                <a:xfrm rot="4158595">
                  <a:off x="5903940" y="359216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27"/>
                <p:cNvSpPr>
                  <a:spLocks/>
                </p:cNvSpPr>
                <p:nvPr/>
              </p:nvSpPr>
              <p:spPr bwMode="auto">
                <a:xfrm rot="5040000">
                  <a:off x="5970186" y="388426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24"/>
                <p:cNvSpPr>
                  <a:spLocks/>
                </p:cNvSpPr>
                <p:nvPr/>
              </p:nvSpPr>
              <p:spPr bwMode="auto">
                <a:xfrm rot="2400000">
                  <a:off x="5428514" y="2907294"/>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24"/>
                <p:cNvSpPr>
                  <a:spLocks/>
                </p:cNvSpPr>
                <p:nvPr/>
              </p:nvSpPr>
              <p:spPr bwMode="auto">
                <a:xfrm rot="1800000">
                  <a:off x="5147227" y="2732115"/>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24"/>
                <p:cNvSpPr>
                  <a:spLocks/>
                </p:cNvSpPr>
                <p:nvPr/>
              </p:nvSpPr>
              <p:spPr bwMode="auto">
                <a:xfrm rot="780000">
                  <a:off x="4780163" y="258856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53" name="Freeform 24"/>
              <p:cNvSpPr>
                <a:spLocks/>
              </p:cNvSpPr>
              <p:nvPr/>
            </p:nvSpPr>
            <p:spPr bwMode="auto">
              <a:xfrm rot="11940000">
                <a:off x="7547487" y="4070723"/>
                <a:ext cx="99060" cy="188468"/>
              </a:xfrm>
              <a:custGeom>
                <a:avLst/>
                <a:gdLst>
                  <a:gd name="T0" fmla="*/ 0 w 365"/>
                  <a:gd name="T1" fmla="*/ 2147483647 h 371"/>
                  <a:gd name="T2" fmla="*/ 1959041228 w 365"/>
                  <a:gd name="T3" fmla="*/ 2147483647 h 371"/>
                  <a:gd name="T4" fmla="*/ 2147483647 w 365"/>
                  <a:gd name="T5" fmla="*/ 2147483647 h 371"/>
                  <a:gd name="T6" fmla="*/ 2147483647 w 365"/>
                  <a:gd name="T7" fmla="*/ 393289536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54" name="Gruppieren 19"/>
              <p:cNvGrpSpPr>
                <a:grpSpLocks/>
              </p:cNvGrpSpPr>
              <p:nvPr/>
            </p:nvGrpSpPr>
            <p:grpSpPr bwMode="auto">
              <a:xfrm rot="11940000" flipH="1">
                <a:off x="7690038" y="3794508"/>
                <a:ext cx="524570" cy="558388"/>
                <a:chOff x="4780163" y="2588566"/>
                <a:chExt cx="1639286" cy="1744963"/>
              </a:xfrm>
            </p:grpSpPr>
            <p:sp>
              <p:nvSpPr>
                <p:cNvPr id="67" name="Freeform 24"/>
                <p:cNvSpPr>
                  <a:spLocks/>
                </p:cNvSpPr>
                <p:nvPr/>
              </p:nvSpPr>
              <p:spPr bwMode="auto">
                <a:xfrm rot="3150846">
                  <a:off x="5642318" y="312981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25"/>
                <p:cNvSpPr>
                  <a:spLocks/>
                </p:cNvSpPr>
                <p:nvPr/>
              </p:nvSpPr>
              <p:spPr bwMode="auto">
                <a:xfrm rot="3525079">
                  <a:off x="5806674" y="336356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26"/>
                <p:cNvSpPr>
                  <a:spLocks/>
                </p:cNvSpPr>
                <p:nvPr/>
              </p:nvSpPr>
              <p:spPr bwMode="auto">
                <a:xfrm rot="4158595">
                  <a:off x="5903940" y="359216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27"/>
                <p:cNvSpPr>
                  <a:spLocks/>
                </p:cNvSpPr>
                <p:nvPr/>
              </p:nvSpPr>
              <p:spPr bwMode="auto">
                <a:xfrm rot="5040000">
                  <a:off x="5970186" y="388426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24"/>
                <p:cNvSpPr>
                  <a:spLocks/>
                </p:cNvSpPr>
                <p:nvPr/>
              </p:nvSpPr>
              <p:spPr bwMode="auto">
                <a:xfrm rot="2400000">
                  <a:off x="5428514" y="2907294"/>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24"/>
                <p:cNvSpPr>
                  <a:spLocks/>
                </p:cNvSpPr>
                <p:nvPr/>
              </p:nvSpPr>
              <p:spPr bwMode="auto">
                <a:xfrm rot="1800000">
                  <a:off x="5147227" y="2732115"/>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24"/>
                <p:cNvSpPr>
                  <a:spLocks/>
                </p:cNvSpPr>
                <p:nvPr/>
              </p:nvSpPr>
              <p:spPr bwMode="auto">
                <a:xfrm rot="780000">
                  <a:off x="4780163" y="258856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5" name="Gruppieren 20"/>
              <p:cNvGrpSpPr>
                <a:grpSpLocks/>
              </p:cNvGrpSpPr>
              <p:nvPr/>
            </p:nvGrpSpPr>
            <p:grpSpPr bwMode="auto">
              <a:xfrm rot="11940000" flipH="1" flipV="1">
                <a:off x="7881483" y="3241034"/>
                <a:ext cx="524570" cy="558388"/>
                <a:chOff x="4780163" y="2588566"/>
                <a:chExt cx="1639286" cy="1744963"/>
              </a:xfrm>
            </p:grpSpPr>
            <p:sp>
              <p:nvSpPr>
                <p:cNvPr id="60" name="Freeform 24"/>
                <p:cNvSpPr>
                  <a:spLocks/>
                </p:cNvSpPr>
                <p:nvPr/>
              </p:nvSpPr>
              <p:spPr bwMode="auto">
                <a:xfrm rot="3150846">
                  <a:off x="5642318" y="312981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25"/>
                <p:cNvSpPr>
                  <a:spLocks/>
                </p:cNvSpPr>
                <p:nvPr/>
              </p:nvSpPr>
              <p:spPr bwMode="auto">
                <a:xfrm rot="3525079">
                  <a:off x="5806674" y="336356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26"/>
                <p:cNvSpPr>
                  <a:spLocks/>
                </p:cNvSpPr>
                <p:nvPr/>
              </p:nvSpPr>
              <p:spPr bwMode="auto">
                <a:xfrm rot="4158595">
                  <a:off x="5903940" y="359216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27"/>
                <p:cNvSpPr>
                  <a:spLocks/>
                </p:cNvSpPr>
                <p:nvPr/>
              </p:nvSpPr>
              <p:spPr bwMode="auto">
                <a:xfrm rot="5040000">
                  <a:off x="5970186" y="388426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24"/>
                <p:cNvSpPr>
                  <a:spLocks/>
                </p:cNvSpPr>
                <p:nvPr/>
              </p:nvSpPr>
              <p:spPr bwMode="auto">
                <a:xfrm rot="2400000">
                  <a:off x="5428514" y="2907294"/>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24"/>
                <p:cNvSpPr>
                  <a:spLocks/>
                </p:cNvSpPr>
                <p:nvPr/>
              </p:nvSpPr>
              <p:spPr bwMode="auto">
                <a:xfrm rot="1800000">
                  <a:off x="5147088" y="2732148"/>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24"/>
                <p:cNvSpPr>
                  <a:spLocks/>
                </p:cNvSpPr>
                <p:nvPr/>
              </p:nvSpPr>
              <p:spPr bwMode="auto">
                <a:xfrm rot="780000">
                  <a:off x="4780163" y="2588566"/>
                  <a:ext cx="309563" cy="588963"/>
                </a:xfrm>
                <a:custGeom>
                  <a:avLst/>
                  <a:gdLst>
                    <a:gd name="T0" fmla="*/ 0 w 365"/>
                    <a:gd name="T1" fmla="*/ 2147483647 h 371"/>
                    <a:gd name="T2" fmla="*/ 2147483647 w 365"/>
                    <a:gd name="T3" fmla="*/ 2147483647 h 371"/>
                    <a:gd name="T4" fmla="*/ 2147483647 w 365"/>
                    <a:gd name="T5" fmla="*/ 2147483647 h 371"/>
                    <a:gd name="T6" fmla="*/ 2147483647 w 365"/>
                    <a:gd name="T7" fmla="*/ 2147483647 h 371"/>
                    <a:gd name="T8" fmla="*/ 2147483647 w 365"/>
                    <a:gd name="T9" fmla="*/ 2147483647 h 371"/>
                    <a:gd name="T10" fmla="*/ 2147483647 w 365"/>
                    <a:gd name="T11" fmla="*/ 2147483647 h 371"/>
                    <a:gd name="T12" fmla="*/ 2147483647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56" name="Freeform 27"/>
              <p:cNvSpPr>
                <a:spLocks/>
              </p:cNvSpPr>
              <p:nvPr/>
            </p:nvSpPr>
            <p:spPr bwMode="auto">
              <a:xfrm rot="19380000">
                <a:off x="7434512" y="3209510"/>
                <a:ext cx="24765" cy="184320"/>
              </a:xfrm>
              <a:custGeom>
                <a:avLst/>
                <a:gdLst>
                  <a:gd name="T0" fmla="*/ 0 w 365"/>
                  <a:gd name="T1" fmla="*/ 2147483647 h 371"/>
                  <a:gd name="T2" fmla="*/ 30608862 w 365"/>
                  <a:gd name="T3" fmla="*/ 2147483647 h 371"/>
                  <a:gd name="T4" fmla="*/ 50602019 w 365"/>
                  <a:gd name="T5" fmla="*/ 2147483647 h 371"/>
                  <a:gd name="T6" fmla="*/ 68403848 w 365"/>
                  <a:gd name="T7" fmla="*/ 367776031 h 371"/>
                  <a:gd name="T8" fmla="*/ 83710585 w 365"/>
                  <a:gd name="T9" fmla="*/ 2147483647 h 371"/>
                  <a:gd name="T10" fmla="*/ 91205153 w 365"/>
                  <a:gd name="T11" fmla="*/ 2147483647 h 371"/>
                  <a:gd name="T12" fmla="*/ 114006390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27"/>
              <p:cNvSpPr>
                <a:spLocks/>
              </p:cNvSpPr>
              <p:nvPr/>
            </p:nvSpPr>
            <p:spPr bwMode="auto">
              <a:xfrm rot="9960000">
                <a:off x="7599320" y="3130197"/>
                <a:ext cx="0" cy="184320"/>
              </a:xfrm>
              <a:custGeom>
                <a:avLst/>
                <a:gdLst>
                  <a:gd name="T0" fmla="*/ 0 w 365"/>
                  <a:gd name="T1" fmla="*/ 2147483647 h 371"/>
                  <a:gd name="T2" fmla="*/ 0 w 365"/>
                  <a:gd name="T3" fmla="*/ 2147483647 h 371"/>
                  <a:gd name="T4" fmla="*/ 0 w 365"/>
                  <a:gd name="T5" fmla="*/ 2147483647 h 371"/>
                  <a:gd name="T6" fmla="*/ 0 w 365"/>
                  <a:gd name="T7" fmla="*/ 367776031 h 371"/>
                  <a:gd name="T8" fmla="*/ 0 w 365"/>
                  <a:gd name="T9" fmla="*/ 2147483647 h 371"/>
                  <a:gd name="T10" fmla="*/ 0 w 365"/>
                  <a:gd name="T11" fmla="*/ 2147483647 h 371"/>
                  <a:gd name="T12" fmla="*/ 0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27"/>
              <p:cNvSpPr>
                <a:spLocks/>
              </p:cNvSpPr>
              <p:nvPr/>
            </p:nvSpPr>
            <p:spPr bwMode="auto">
              <a:xfrm rot="10860000">
                <a:off x="7770276" y="3110208"/>
                <a:ext cx="0" cy="184320"/>
              </a:xfrm>
              <a:custGeom>
                <a:avLst/>
                <a:gdLst>
                  <a:gd name="T0" fmla="*/ 0 w 365"/>
                  <a:gd name="T1" fmla="*/ 2147483647 h 371"/>
                  <a:gd name="T2" fmla="*/ 0 w 365"/>
                  <a:gd name="T3" fmla="*/ 2147483647 h 371"/>
                  <a:gd name="T4" fmla="*/ 0 w 365"/>
                  <a:gd name="T5" fmla="*/ 2147483647 h 371"/>
                  <a:gd name="T6" fmla="*/ 0 w 365"/>
                  <a:gd name="T7" fmla="*/ 367776031 h 371"/>
                  <a:gd name="T8" fmla="*/ 0 w 365"/>
                  <a:gd name="T9" fmla="*/ 2147483647 h 371"/>
                  <a:gd name="T10" fmla="*/ 0 w 365"/>
                  <a:gd name="T11" fmla="*/ 2147483647 h 371"/>
                  <a:gd name="T12" fmla="*/ 0 w 365"/>
                  <a:gd name="T13" fmla="*/ 2147483647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371">
                    <a:moveTo>
                      <a:pt x="0" y="360"/>
                    </a:moveTo>
                    <a:cubicBezTo>
                      <a:pt x="35" y="365"/>
                      <a:pt x="71" y="371"/>
                      <a:pt x="98" y="328"/>
                    </a:cubicBezTo>
                    <a:cubicBezTo>
                      <a:pt x="125" y="285"/>
                      <a:pt x="142" y="155"/>
                      <a:pt x="162" y="101"/>
                    </a:cubicBezTo>
                    <a:cubicBezTo>
                      <a:pt x="182" y="47"/>
                      <a:pt x="201" y="0"/>
                      <a:pt x="219" y="3"/>
                    </a:cubicBezTo>
                    <a:cubicBezTo>
                      <a:pt x="237" y="6"/>
                      <a:pt x="256" y="66"/>
                      <a:pt x="268" y="117"/>
                    </a:cubicBezTo>
                    <a:cubicBezTo>
                      <a:pt x="280" y="168"/>
                      <a:pt x="276" y="272"/>
                      <a:pt x="292" y="312"/>
                    </a:cubicBezTo>
                    <a:cubicBezTo>
                      <a:pt x="308" y="352"/>
                      <a:pt x="337" y="347"/>
                      <a:pt x="365" y="360"/>
                    </a:cubicBezTo>
                  </a:path>
                </a:pathLst>
              </a:custGeom>
              <a:solidFill>
                <a:srgbClr val="333399"/>
              </a:solidFill>
              <a:ln w="19050" cap="flat" cmpd="sng">
                <a:solidFill>
                  <a:srgbClr val="33339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Oval 22"/>
              <p:cNvSpPr>
                <a:spLocks noChangeAspect="1" noChangeArrowheads="1"/>
              </p:cNvSpPr>
              <p:nvPr/>
            </p:nvSpPr>
            <p:spPr bwMode="auto">
              <a:xfrm rot="11940000">
                <a:off x="7340605" y="3294310"/>
                <a:ext cx="806629" cy="806241"/>
              </a:xfrm>
              <a:prstGeom prst="ellipse">
                <a:avLst/>
              </a:prstGeom>
              <a:noFill/>
              <a:ln w="44450" algn="ctr">
                <a:solidFill>
                  <a:srgbClr val="BBE0E3">
                    <a:lumMod val="75000"/>
                  </a:srgbClr>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50" name="Textfeld 54"/>
            <p:cNvSpPr txBox="1">
              <a:spLocks noChangeArrowheads="1"/>
            </p:cNvSpPr>
            <p:nvPr/>
          </p:nvSpPr>
          <p:spPr bwMode="auto">
            <a:xfrm>
              <a:off x="6422212" y="3514756"/>
              <a:ext cx="1897598" cy="3256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lvl="1" indent="0" algn="ctr">
                <a:defRPr/>
              </a:pPr>
              <a:r>
                <a:rPr kumimoji="0" lang="en-GB" sz="1400" b="1" i="0" u="none" strike="noStrike" kern="0" cap="none" spc="0" normalizeH="0" baseline="0" noProof="0" dirty="0" smtClean="0">
                  <a:ln>
                    <a:noFill/>
                  </a:ln>
                  <a:solidFill>
                    <a:srgbClr val="000000"/>
                  </a:solidFill>
                  <a:effectLst/>
                  <a:uLnTx/>
                  <a:uFillTx/>
                  <a:latin typeface="Arial" charset="0"/>
                </a:rPr>
                <a:t>BESSY</a:t>
              </a:r>
              <a:r>
                <a:rPr kumimoji="0" lang="en-GB" sz="1400" b="1" i="0" u="none" strike="noStrike" kern="0" cap="none" spc="0" normalizeH="0" baseline="30000" noProof="0" dirty="0" smtClean="0">
                  <a:ln>
                    <a:noFill/>
                  </a:ln>
                  <a:solidFill>
                    <a:srgbClr val="000000"/>
                  </a:solidFill>
                  <a:effectLst/>
                  <a:uLnTx/>
                  <a:uFillTx/>
                  <a:latin typeface="Arial" charset="0"/>
                </a:rPr>
                <a:t>VSR</a:t>
              </a:r>
              <a:endParaRPr kumimoji="0" lang="en-GB" sz="1400" b="1" i="0" u="none" strike="noStrike" kern="0" cap="none" spc="0" normalizeH="0" baseline="0" noProof="0" dirty="0">
                <a:ln>
                  <a:noFill/>
                </a:ln>
                <a:solidFill>
                  <a:srgbClr val="000000"/>
                </a:solidFill>
                <a:effectLst/>
                <a:uLnTx/>
                <a:uFillTx/>
                <a:latin typeface="Arial" charset="0"/>
              </a:endParaRPr>
            </a:p>
          </p:txBody>
        </p:sp>
      </p:grpSp>
      <p:sp>
        <p:nvSpPr>
          <p:cNvPr id="81" name="Rectangle 80"/>
          <p:cNvSpPr/>
          <p:nvPr/>
        </p:nvSpPr>
        <p:spPr>
          <a:xfrm>
            <a:off x="2339752" y="404664"/>
            <a:ext cx="1237134" cy="369332"/>
          </a:xfrm>
          <a:prstGeom prst="rect">
            <a:avLst/>
          </a:prstGeom>
        </p:spPr>
        <p:txBody>
          <a:bodyPr wrap="none">
            <a:spAutoFit/>
          </a:bodyPr>
          <a:lstStyle/>
          <a:p>
            <a:pPr algn="ctr"/>
            <a:r>
              <a:rPr lang="en-US" dirty="0" smtClean="0"/>
              <a:t>18.3 MV/m</a:t>
            </a:r>
            <a:endParaRPr lang="en-US" dirty="0"/>
          </a:p>
        </p:txBody>
      </p:sp>
      <p:grpSp>
        <p:nvGrpSpPr>
          <p:cNvPr id="93" name="Group 92"/>
          <p:cNvGrpSpPr/>
          <p:nvPr/>
        </p:nvGrpSpPr>
        <p:grpSpPr>
          <a:xfrm>
            <a:off x="6516216" y="2636912"/>
            <a:ext cx="2627784" cy="2981491"/>
            <a:chOff x="6516216" y="2636912"/>
            <a:chExt cx="2627784" cy="2981491"/>
          </a:xfrm>
        </p:grpSpPr>
        <p:grpSp>
          <p:nvGrpSpPr>
            <p:cNvPr id="86" name="Group 85"/>
            <p:cNvGrpSpPr/>
            <p:nvPr/>
          </p:nvGrpSpPr>
          <p:grpSpPr>
            <a:xfrm>
              <a:off x="6717012" y="2636912"/>
              <a:ext cx="2254143" cy="2160240"/>
              <a:chOff x="6717012" y="2636912"/>
              <a:chExt cx="2254143" cy="2160240"/>
            </a:xfrm>
          </p:grpSpPr>
          <p:sp>
            <p:nvSpPr>
              <p:cNvPr id="47" name="Rectangle 46"/>
              <p:cNvSpPr/>
              <p:nvPr/>
            </p:nvSpPr>
            <p:spPr>
              <a:xfrm>
                <a:off x="6717012" y="2636912"/>
                <a:ext cx="2254143" cy="369332"/>
              </a:xfrm>
              <a:prstGeom prst="rect">
                <a:avLst/>
              </a:prstGeom>
            </p:spPr>
            <p:txBody>
              <a:bodyPr wrap="none">
                <a:spAutoFit/>
              </a:bodyPr>
              <a:lstStyle/>
              <a:p>
                <a:pPr algn="ctr"/>
                <a:r>
                  <a:rPr lang="en-US" b="1" dirty="0" smtClean="0"/>
                  <a:t>3 x 2-cell Cornell</a:t>
                </a:r>
                <a:r>
                  <a:rPr lang="en-US" b="1" baseline="0" dirty="0" smtClean="0"/>
                  <a:t>-type</a:t>
                </a:r>
                <a:endParaRPr lang="en-US" b="1" dirty="0"/>
              </a:p>
            </p:txBody>
          </p:sp>
          <p:sp>
            <p:nvSpPr>
              <p:cNvPr id="82" name="Rectangle 81"/>
              <p:cNvSpPr/>
              <p:nvPr/>
            </p:nvSpPr>
            <p:spPr>
              <a:xfrm>
                <a:off x="6804248" y="2924944"/>
                <a:ext cx="2092176" cy="369332"/>
              </a:xfrm>
              <a:prstGeom prst="rect">
                <a:avLst/>
              </a:prstGeom>
            </p:spPr>
            <p:txBody>
              <a:bodyPr wrap="none">
                <a:spAutoFit/>
              </a:bodyPr>
              <a:lstStyle/>
              <a:p>
                <a:r>
                  <a:rPr lang="en-US" b="0" dirty="0" smtClean="0">
                    <a:solidFill>
                      <a:srgbClr val="4F81BD"/>
                    </a:solidFill>
                    <a:sym typeface="Wingdings" pitchFamily="2" charset="2"/>
                  </a:rPr>
                  <a:t>270 kW transmitters</a:t>
                </a:r>
                <a:endParaRPr lang="en-GB" dirty="0"/>
              </a:p>
            </p:txBody>
          </p:sp>
          <p:pic>
            <p:nvPicPr>
              <p:cNvPr id="83" name="Grafik 5"/>
              <p:cNvPicPr/>
              <p:nvPr/>
            </p:nvPicPr>
            <p:blipFill>
              <a:blip r:embed="rId6" cstate="print">
                <a:extLst>
                  <a:ext uri="{28A0092B-C50C-407E-A947-70E740481C1C}">
                    <a14:useLocalDpi xmlns="" xmlns:a14="http://schemas.microsoft.com/office/drawing/2010/main" val="0"/>
                  </a:ext>
                </a:extLst>
              </a:blip>
              <a:stretch>
                <a:fillRect/>
              </a:stretch>
            </p:blipFill>
            <p:spPr>
              <a:xfrm>
                <a:off x="6732240" y="3356992"/>
                <a:ext cx="2232248" cy="1440160"/>
              </a:xfrm>
              <a:prstGeom prst="rect">
                <a:avLst/>
              </a:prstGeom>
            </p:spPr>
          </p:pic>
          <p:cxnSp>
            <p:nvCxnSpPr>
              <p:cNvPr id="85" name="Straight Connector 84"/>
              <p:cNvCxnSpPr/>
              <p:nvPr/>
            </p:nvCxnSpPr>
            <p:spPr>
              <a:xfrm>
                <a:off x="7740352" y="3501008"/>
                <a:ext cx="0" cy="1296144"/>
              </a:xfrm>
              <a:prstGeom prst="line">
                <a:avLst/>
              </a:prstGeom>
              <a:ln w="44450"/>
            </p:spPr>
            <p:style>
              <a:lnRef idx="1">
                <a:schemeClr val="accent1"/>
              </a:lnRef>
              <a:fillRef idx="0">
                <a:schemeClr val="accent1"/>
              </a:fillRef>
              <a:effectRef idx="0">
                <a:schemeClr val="accent1"/>
              </a:effectRef>
              <a:fontRef idx="minor">
                <a:schemeClr val="tx1"/>
              </a:fontRef>
            </p:style>
          </p:cxnSp>
        </p:grpSp>
        <p:pic>
          <p:nvPicPr>
            <p:cNvPr id="87" name="Picture 8" descr="098_ASSEMBLY_STEP9 sec"/>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27881" b="34515"/>
            <a:stretch>
              <a:fillRect/>
            </a:stretch>
          </p:blipFill>
          <p:spPr bwMode="auto">
            <a:xfrm>
              <a:off x="6516216" y="4797152"/>
              <a:ext cx="2627784" cy="82125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89" name="Grafik 5"/>
          <p:cNvPicPr/>
          <p:nvPr/>
        </p:nvPicPr>
        <p:blipFill>
          <a:blip r:embed="rId8" cstate="print">
            <a:extLst>
              <a:ext uri="{28A0092B-C50C-407E-A947-70E740481C1C}">
                <a14:useLocalDpi xmlns:a14="http://schemas.microsoft.com/office/drawing/2010/main" xmlns="" val="0"/>
              </a:ext>
            </a:extLst>
          </a:blip>
          <a:stretch>
            <a:fillRect/>
          </a:stretch>
        </p:blipFill>
        <p:spPr>
          <a:xfrm>
            <a:off x="3347864" y="4653136"/>
            <a:ext cx="3250907" cy="1872208"/>
          </a:xfrm>
          <a:prstGeom prst="rect">
            <a:avLst/>
          </a:prstGeom>
        </p:spPr>
      </p:pic>
      <p:sp>
        <p:nvSpPr>
          <p:cNvPr id="90" name="Rectangle 89"/>
          <p:cNvSpPr/>
          <p:nvPr/>
        </p:nvSpPr>
        <p:spPr>
          <a:xfrm>
            <a:off x="2123728" y="3356992"/>
            <a:ext cx="4271169" cy="400110"/>
          </a:xfrm>
          <a:prstGeom prst="rect">
            <a:avLst/>
          </a:prstGeom>
        </p:spPr>
        <p:txBody>
          <a:bodyPr wrap="none">
            <a:spAutoFit/>
          </a:bodyPr>
          <a:lstStyle/>
          <a:p>
            <a:r>
              <a:rPr lang="en-GB" sz="2000" b="1" dirty="0" smtClean="0">
                <a:solidFill>
                  <a:srgbClr val="FF0000"/>
                </a:solidFill>
              </a:rPr>
              <a:t>beam through booster envisaged 2015</a:t>
            </a:r>
            <a:endParaRPr lang="en-GB" sz="2000" b="1" dirty="0">
              <a:solidFill>
                <a:srgbClr val="FF0000"/>
              </a:solidFill>
            </a:endParaRPr>
          </a:p>
        </p:txBody>
      </p:sp>
      <p:sp>
        <p:nvSpPr>
          <p:cNvPr id="91" name="Rectangle 90"/>
          <p:cNvSpPr/>
          <p:nvPr/>
        </p:nvSpPr>
        <p:spPr>
          <a:xfrm>
            <a:off x="251520" y="1484784"/>
            <a:ext cx="1703159" cy="523220"/>
          </a:xfrm>
          <a:prstGeom prst="rect">
            <a:avLst/>
          </a:prstGeom>
        </p:spPr>
        <p:txBody>
          <a:bodyPr wrap="none">
            <a:spAutoFit/>
          </a:bodyPr>
          <a:lstStyle/>
          <a:p>
            <a:r>
              <a:rPr lang="en-US" sz="2800" b="1" dirty="0" err="1" smtClean="0"/>
              <a:t>B</a:t>
            </a:r>
            <a:r>
              <a:rPr lang="en-US" sz="2800" b="1" i="1" dirty="0" err="1" smtClean="0"/>
              <a:t>ERL</a:t>
            </a:r>
            <a:r>
              <a:rPr lang="en-US" sz="2800" b="1" dirty="0" err="1" smtClean="0"/>
              <a:t>inPro</a:t>
            </a:r>
            <a:endParaRPr lang="en-GB" sz="2800" b="1" dirty="0"/>
          </a:p>
        </p:txBody>
      </p:sp>
      <p:sp>
        <p:nvSpPr>
          <p:cNvPr id="92" name="Rectangle 91"/>
          <p:cNvSpPr/>
          <p:nvPr/>
        </p:nvSpPr>
        <p:spPr>
          <a:xfrm>
            <a:off x="0" y="1942292"/>
            <a:ext cx="3045514" cy="523220"/>
          </a:xfrm>
          <a:prstGeom prst="rect">
            <a:avLst/>
          </a:prstGeom>
        </p:spPr>
        <p:txBody>
          <a:bodyPr wrap="none">
            <a:spAutoFit/>
          </a:bodyPr>
          <a:lstStyle/>
          <a:p>
            <a:r>
              <a:rPr lang="en-GB" sz="2800" b="1" dirty="0" smtClean="0">
                <a:solidFill>
                  <a:srgbClr val="FF0000"/>
                </a:solidFill>
              </a:rPr>
              <a:t>Andreas Jankowiak</a:t>
            </a:r>
            <a:endParaRPr lang="en-GB" sz="2800" b="1" dirty="0">
              <a:solidFill>
                <a:srgbClr val="FF0000"/>
              </a:solidFill>
            </a:endParaRPr>
          </a:p>
        </p:txBody>
      </p:sp>
      <p:pic>
        <p:nvPicPr>
          <p:cNvPr id="1027" name="Picture 3"/>
          <p:cNvPicPr>
            <a:picLocks noChangeAspect="1" noChangeArrowheads="1"/>
          </p:cNvPicPr>
          <p:nvPr/>
        </p:nvPicPr>
        <p:blipFill>
          <a:blip r:embed="rId9" cstate="print"/>
          <a:srcRect/>
          <a:stretch>
            <a:fillRect/>
          </a:stretch>
        </p:blipFill>
        <p:spPr bwMode="auto">
          <a:xfrm>
            <a:off x="0" y="4653136"/>
            <a:ext cx="3278714" cy="1945769"/>
          </a:xfrm>
          <a:prstGeom prst="rect">
            <a:avLst/>
          </a:prstGeom>
          <a:noFill/>
          <a:ln w="9525">
            <a:noFill/>
            <a:miter lim="800000"/>
            <a:headEnd/>
            <a:tailEnd/>
          </a:ln>
          <a:effectLst/>
        </p:spPr>
      </p:pic>
      <p:pic>
        <p:nvPicPr>
          <p:cNvPr id="1026" name="Picture 2"/>
          <p:cNvPicPr>
            <a:picLocks noChangeAspect="1" noChangeArrowheads="1"/>
          </p:cNvPicPr>
          <p:nvPr/>
        </p:nvPicPr>
        <p:blipFill>
          <a:blip r:embed="rId10" cstate="print"/>
          <a:srcRect/>
          <a:stretch>
            <a:fillRect/>
          </a:stretch>
        </p:blipFill>
        <p:spPr bwMode="auto">
          <a:xfrm>
            <a:off x="6300192" y="0"/>
            <a:ext cx="2551050" cy="26369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39552" y="4221088"/>
            <a:ext cx="8340799" cy="2132856"/>
            <a:chOff x="539552" y="4221088"/>
            <a:chExt cx="8340799" cy="2132856"/>
          </a:xfrm>
        </p:grpSpPr>
        <p:grpSp>
          <p:nvGrpSpPr>
            <p:cNvPr id="24" name="Group 23"/>
            <p:cNvGrpSpPr/>
            <p:nvPr/>
          </p:nvGrpSpPr>
          <p:grpSpPr>
            <a:xfrm>
              <a:off x="1403648" y="4221088"/>
              <a:ext cx="7476703" cy="2132856"/>
              <a:chOff x="1403648" y="4221088"/>
              <a:chExt cx="7476703" cy="2132856"/>
            </a:xfrm>
          </p:grpSpPr>
          <p:pic>
            <p:nvPicPr>
              <p:cNvPr id="2052" name="Picture 4"/>
              <p:cNvPicPr>
                <a:picLocks noChangeAspect="1" noChangeArrowheads="1"/>
              </p:cNvPicPr>
              <p:nvPr/>
            </p:nvPicPr>
            <p:blipFill>
              <a:blip r:embed="rId2" cstate="print"/>
              <a:srcRect r="46817" b="62865"/>
              <a:stretch>
                <a:fillRect/>
              </a:stretch>
            </p:blipFill>
            <p:spPr bwMode="auto">
              <a:xfrm>
                <a:off x="4067944" y="4221088"/>
                <a:ext cx="4812407" cy="2132856"/>
              </a:xfrm>
              <a:prstGeom prst="rect">
                <a:avLst/>
              </a:prstGeom>
              <a:noFill/>
              <a:ln w="9525">
                <a:noFill/>
                <a:miter lim="800000"/>
                <a:headEnd/>
                <a:tailEnd/>
              </a:ln>
              <a:effectLst/>
            </p:spPr>
          </p:pic>
          <p:sp>
            <p:nvSpPr>
              <p:cNvPr id="22" name="Rectangle 21"/>
              <p:cNvSpPr/>
              <p:nvPr/>
            </p:nvSpPr>
            <p:spPr>
              <a:xfrm>
                <a:off x="1403648" y="4509120"/>
                <a:ext cx="2390398" cy="584775"/>
              </a:xfrm>
              <a:prstGeom prst="rect">
                <a:avLst/>
              </a:prstGeom>
            </p:spPr>
            <p:txBody>
              <a:bodyPr wrap="none">
                <a:spAutoFit/>
              </a:bodyPr>
              <a:lstStyle/>
              <a:p>
                <a:r>
                  <a:rPr lang="en-US" sz="3200" b="1" dirty="0" smtClean="0"/>
                  <a:t>Compact ERL</a:t>
                </a:r>
                <a:endParaRPr lang="en-GB" sz="3200" b="1" dirty="0"/>
              </a:p>
            </p:txBody>
          </p:sp>
        </p:grpSp>
        <p:sp>
          <p:nvSpPr>
            <p:cNvPr id="23" name="TextBox 22"/>
            <p:cNvSpPr txBox="1"/>
            <p:nvPr/>
          </p:nvSpPr>
          <p:spPr>
            <a:xfrm>
              <a:off x="539552" y="5085184"/>
              <a:ext cx="3816424" cy="461665"/>
            </a:xfrm>
            <a:prstGeom prst="rect">
              <a:avLst/>
            </a:prstGeom>
            <a:noFill/>
          </p:spPr>
          <p:txBody>
            <a:bodyPr wrap="square" rtlCol="0">
              <a:spAutoFit/>
            </a:bodyPr>
            <a:lstStyle/>
            <a:p>
              <a:pPr algn="ctr"/>
              <a:r>
                <a:rPr lang="en-GB" sz="2400" b="1" dirty="0" smtClean="0"/>
                <a:t>Earthquake proof</a:t>
              </a:r>
              <a:endParaRPr lang="en-GB" sz="2400" b="1" dirty="0"/>
            </a:p>
          </p:txBody>
        </p:sp>
      </p:grpSp>
      <p:sp>
        <p:nvSpPr>
          <p:cNvPr id="29" name="TextBox 28"/>
          <p:cNvSpPr txBox="1"/>
          <p:nvPr/>
        </p:nvSpPr>
        <p:spPr>
          <a:xfrm>
            <a:off x="2051720" y="3429000"/>
            <a:ext cx="5688632" cy="646331"/>
          </a:xfrm>
          <a:prstGeom prst="rect">
            <a:avLst/>
          </a:prstGeom>
          <a:noFill/>
        </p:spPr>
        <p:txBody>
          <a:bodyPr wrap="square" rtlCol="0">
            <a:spAutoFit/>
          </a:bodyPr>
          <a:lstStyle/>
          <a:p>
            <a:r>
              <a:rPr lang="en-GB" sz="3600" b="1" dirty="0" smtClean="0">
                <a:solidFill>
                  <a:srgbClr val="FF0000"/>
                </a:solidFill>
              </a:rPr>
              <a:t>ERL SHIELDING @ 100 </a:t>
            </a:r>
            <a:r>
              <a:rPr lang="en-GB" sz="3600" b="1" dirty="0" err="1" smtClean="0">
                <a:solidFill>
                  <a:srgbClr val="FF0000"/>
                </a:solidFill>
              </a:rPr>
              <a:t>mA</a:t>
            </a:r>
            <a:endParaRPr lang="en-GB" sz="3600" b="1" dirty="0">
              <a:solidFill>
                <a:srgbClr val="FF0000"/>
              </a:solidFill>
            </a:endParaRPr>
          </a:p>
        </p:txBody>
      </p:sp>
      <p:grpSp>
        <p:nvGrpSpPr>
          <p:cNvPr id="31" name="Group 30"/>
          <p:cNvGrpSpPr/>
          <p:nvPr/>
        </p:nvGrpSpPr>
        <p:grpSpPr>
          <a:xfrm>
            <a:off x="0" y="188640"/>
            <a:ext cx="9144000" cy="3279269"/>
            <a:chOff x="0" y="188640"/>
            <a:chExt cx="9144000" cy="3279269"/>
          </a:xfrm>
        </p:grpSpPr>
        <p:grpSp>
          <p:nvGrpSpPr>
            <p:cNvPr id="26" name="Group 25"/>
            <p:cNvGrpSpPr/>
            <p:nvPr/>
          </p:nvGrpSpPr>
          <p:grpSpPr>
            <a:xfrm>
              <a:off x="0" y="404664"/>
              <a:ext cx="7128792" cy="3063245"/>
              <a:chOff x="251520" y="404664"/>
              <a:chExt cx="7128792" cy="3063245"/>
            </a:xfrm>
          </p:grpSpPr>
          <p:pic>
            <p:nvPicPr>
              <p:cNvPr id="2053" name="Picture 5"/>
              <p:cNvPicPr>
                <a:picLocks noChangeAspect="1" noChangeArrowheads="1"/>
              </p:cNvPicPr>
              <p:nvPr/>
            </p:nvPicPr>
            <p:blipFill>
              <a:blip r:embed="rId3" cstate="print"/>
              <a:srcRect/>
              <a:stretch>
                <a:fillRect/>
              </a:stretch>
            </p:blipFill>
            <p:spPr bwMode="auto">
              <a:xfrm>
                <a:off x="251520" y="404664"/>
                <a:ext cx="6362700" cy="2628900"/>
              </a:xfrm>
              <a:prstGeom prst="rect">
                <a:avLst/>
              </a:prstGeom>
              <a:noFill/>
              <a:ln w="9525">
                <a:noFill/>
                <a:miter lim="800000"/>
                <a:headEnd/>
                <a:tailEnd/>
              </a:ln>
              <a:effectLst/>
            </p:spPr>
          </p:pic>
          <p:sp>
            <p:nvSpPr>
              <p:cNvPr id="20" name="Rectangle 19"/>
              <p:cNvSpPr/>
              <p:nvPr/>
            </p:nvSpPr>
            <p:spPr>
              <a:xfrm>
                <a:off x="1475656" y="2564904"/>
                <a:ext cx="1920526" cy="584775"/>
              </a:xfrm>
              <a:prstGeom prst="rect">
                <a:avLst/>
              </a:prstGeom>
            </p:spPr>
            <p:txBody>
              <a:bodyPr wrap="none">
                <a:spAutoFit/>
              </a:bodyPr>
              <a:lstStyle/>
              <a:p>
                <a:r>
                  <a:rPr lang="en-US" sz="3200" b="1" dirty="0" err="1" smtClean="0"/>
                  <a:t>B</a:t>
                </a:r>
                <a:r>
                  <a:rPr lang="en-US" sz="3200" b="1" i="1" dirty="0" err="1" smtClean="0"/>
                  <a:t>ERL</a:t>
                </a:r>
                <a:r>
                  <a:rPr lang="en-US" sz="3200" b="1" dirty="0" err="1" smtClean="0"/>
                  <a:t>inPro</a:t>
                </a:r>
                <a:endParaRPr lang="en-GB" sz="3200" b="1" dirty="0"/>
              </a:p>
            </p:txBody>
          </p:sp>
          <p:sp>
            <p:nvSpPr>
              <p:cNvPr id="21" name="TextBox 20"/>
              <p:cNvSpPr txBox="1"/>
              <p:nvPr/>
            </p:nvSpPr>
            <p:spPr>
              <a:xfrm>
                <a:off x="3563888" y="2636912"/>
                <a:ext cx="3816424" cy="830997"/>
              </a:xfrm>
              <a:prstGeom prst="rect">
                <a:avLst/>
              </a:prstGeom>
              <a:noFill/>
            </p:spPr>
            <p:txBody>
              <a:bodyPr wrap="square" rtlCol="0">
                <a:spAutoFit/>
              </a:bodyPr>
              <a:lstStyle/>
              <a:p>
                <a:pPr algn="ctr"/>
                <a:r>
                  <a:rPr lang="en-GB" sz="2400" b="1" dirty="0" smtClean="0"/>
                  <a:t>Radiation regulatory body proof</a:t>
                </a:r>
                <a:endParaRPr lang="en-GB" sz="2400" b="1" dirty="0"/>
              </a:p>
            </p:txBody>
          </p:sp>
        </p:grpSp>
        <p:sp>
          <p:nvSpPr>
            <p:cNvPr id="30" name="Rectangle 29"/>
            <p:cNvSpPr/>
            <p:nvPr/>
          </p:nvSpPr>
          <p:spPr>
            <a:xfrm>
              <a:off x="4355976" y="188640"/>
              <a:ext cx="4788024" cy="1292662"/>
            </a:xfrm>
            <a:prstGeom prst="rect">
              <a:avLst/>
            </a:prstGeom>
          </p:spPr>
          <p:txBody>
            <a:bodyPr wrap="square">
              <a:spAutoFit/>
            </a:bodyPr>
            <a:lstStyle/>
            <a:p>
              <a:r>
                <a:rPr lang="en-US" sz="2000" b="1" dirty="0" smtClean="0"/>
                <a:t>BESSY II:    200</a:t>
              </a:r>
              <a:r>
                <a:rPr lang="en-US" sz="2000" b="1" dirty="0" smtClean="0">
                  <a:latin typeface="Symbol" pitchFamily="18" charset="2"/>
                </a:rPr>
                <a:t>m</a:t>
              </a:r>
              <a:r>
                <a:rPr lang="en-US" sz="2000" b="1" dirty="0" smtClean="0"/>
                <a:t>C / a @ 1.7GeV typical</a:t>
              </a:r>
              <a:br>
                <a:rPr lang="en-US" sz="2000" b="1" dirty="0" smtClean="0"/>
              </a:br>
              <a:r>
                <a:rPr lang="en-US" sz="2000" b="1" dirty="0" err="1" smtClean="0"/>
                <a:t>BERLinPro</a:t>
              </a:r>
              <a:r>
                <a:rPr lang="en-US" sz="2000" b="1" dirty="0" smtClean="0"/>
                <a:t>: some 100</a:t>
              </a:r>
              <a:r>
                <a:rPr lang="en-US" sz="2000" b="1" dirty="0" smtClean="0">
                  <a:latin typeface="Symbol" pitchFamily="18" charset="2"/>
                </a:rPr>
                <a:t>m</a:t>
              </a:r>
              <a:r>
                <a:rPr lang="en-US" sz="2000" b="1" dirty="0" smtClean="0"/>
                <a:t>C / 1s @ 50 </a:t>
              </a:r>
              <a:r>
                <a:rPr lang="en-US" sz="2000" b="1" dirty="0" err="1" smtClean="0"/>
                <a:t>MeV</a:t>
              </a:r>
              <a:r>
                <a:rPr lang="en-US" sz="2000" b="1" dirty="0" smtClean="0"/>
                <a:t> possible (30kW linac RF-power</a:t>
              </a:r>
              <a:r>
                <a:rPr lang="en-US" dirty="0" smtClean="0"/>
                <a:t>)</a:t>
              </a:r>
              <a:br>
                <a:rPr lang="en-US" dirty="0" smtClean="0"/>
              </a:br>
              <a:endParaRPr lang="en-GB"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Miscellaneous</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TotalTime>
  <Words>2066</Words>
  <Application>Microsoft Office PowerPoint</Application>
  <PresentationFormat>On-screen Show (4:3)</PresentationFormat>
  <Paragraphs>387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ERL Sessions</vt:lpstr>
      <vt:lpstr>ERL Sessions Susan Smith &amp; Bettina Kuske</vt:lpstr>
      <vt:lpstr>Slide 3</vt:lpstr>
      <vt:lpstr>Slide 4</vt:lpstr>
      <vt:lpstr>Slide 5</vt:lpstr>
      <vt:lpstr>Slide 6</vt:lpstr>
      <vt:lpstr>Slide 7</vt:lpstr>
      <vt:lpstr>Slide 8</vt:lpstr>
      <vt:lpstr>Miscellaneous</vt:lpstr>
      <vt:lpstr>Slide 10</vt:lpstr>
      <vt:lpstr>Slide 11</vt:lpstr>
      <vt:lpstr>Tom Powers Cost Calculator</vt:lpstr>
      <vt:lpstr>Slide 13</vt:lpstr>
      <vt:lpstr>Slide 14</vt:lpstr>
      <vt:lpstr>Joint session:Sources I- Injectors for ERLs</vt:lpstr>
      <vt:lpstr>Slide 16</vt:lpstr>
      <vt:lpstr>Limits of Recirculation</vt:lpstr>
      <vt:lpstr>Slide 18</vt:lpstr>
      <vt:lpstr>Slide 19</vt:lpstr>
      <vt:lpstr>Slide 20</vt:lpstr>
      <vt:lpstr>Slide 21</vt:lpstr>
      <vt:lpstr>Slide 22</vt:lpstr>
      <vt:lpstr>Joint session with Sources III: Unwanted beam</vt:lpstr>
      <vt:lpstr>Slide 24</vt:lpstr>
      <vt:lpstr>Problems observed at PITZ: measurements vs. simulations</vt:lpstr>
      <vt:lpstr>Slide 26</vt:lpstr>
    </vt:vector>
  </TitlesOfParts>
  <Company>STFC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50</cp:revision>
  <dcterms:created xsi:type="dcterms:W3CDTF">2012-03-07T01:54:52Z</dcterms:created>
  <dcterms:modified xsi:type="dcterms:W3CDTF">2012-03-09T06:42:25Z</dcterms:modified>
</cp:coreProperties>
</file>